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7.xml" ContentType="application/vnd.openxmlformats-officedocument.presentationml.tags+xml"/>
  <Override PartName="/ppt/notesSlides/notesSlide7.xml" ContentType="application/vnd.openxmlformats-officedocument.presentationml.notesSlide+xml"/>
  <Override PartName="/ppt/tags/tag3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9.xml" ContentType="application/vnd.openxmlformats-officedocument.presentationml.tags+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22"/>
  </p:notesMasterIdLst>
  <p:handoutMasterIdLst>
    <p:handoutMasterId r:id="rId23"/>
  </p:handoutMasterIdLst>
  <p:sldIdLst>
    <p:sldId id="5421" r:id="rId5"/>
    <p:sldId id="2145705877" r:id="rId6"/>
    <p:sldId id="2145705890" r:id="rId7"/>
    <p:sldId id="2147474066" r:id="rId8"/>
    <p:sldId id="3762" r:id="rId9"/>
    <p:sldId id="3766" r:id="rId10"/>
    <p:sldId id="2147470736" r:id="rId11"/>
    <p:sldId id="321" r:id="rId12"/>
    <p:sldId id="2147474068" r:id="rId13"/>
    <p:sldId id="2147474069" r:id="rId14"/>
    <p:sldId id="2145705861" r:id="rId15"/>
    <p:sldId id="5445" r:id="rId16"/>
    <p:sldId id="271" r:id="rId17"/>
    <p:sldId id="2145705888" r:id="rId18"/>
    <p:sldId id="5449" r:id="rId19"/>
    <p:sldId id="2145705874" r:id="rId20"/>
    <p:sldId id="615" r:id="rId21"/>
  </p:sldIdLst>
  <p:sldSz cx="9144000" cy="5143500" type="screen16x9"/>
  <p:notesSz cx="6735763" cy="9866313"/>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278">
          <p15:clr>
            <a:srgbClr val="A4A3A4"/>
          </p15:clr>
        </p15:guide>
        <p15:guide id="3" orient="horz" pos="2963">
          <p15:clr>
            <a:srgbClr val="A4A3A4"/>
          </p15:clr>
        </p15:guide>
        <p15:guide id="4" orient="horz" pos="598">
          <p15:clr>
            <a:srgbClr val="A4A3A4"/>
          </p15:clr>
        </p15:guide>
        <p15:guide id="5" orient="horz" pos="161">
          <p15:clr>
            <a:srgbClr val="A4A3A4"/>
          </p15:clr>
        </p15:guide>
        <p15:guide id="6" orient="horz" pos="2859">
          <p15:clr>
            <a:srgbClr val="A4A3A4"/>
          </p15:clr>
        </p15:guide>
        <p15:guide id="7" pos="2880">
          <p15:clr>
            <a:srgbClr val="A4A3A4"/>
          </p15:clr>
        </p15:guide>
        <p15:guide id="8" pos="359">
          <p15:clr>
            <a:srgbClr val="A4A3A4"/>
          </p15:clr>
        </p15:guide>
        <p15:guide id="9" pos="5403">
          <p15:clr>
            <a:srgbClr val="A4A3A4"/>
          </p15:clr>
        </p15:guide>
        <p15:guide id="10" pos="3845">
          <p15:clr>
            <a:srgbClr val="A4A3A4"/>
          </p15:clr>
        </p15:guide>
        <p15:guide id="11" pos="1791" userDrawn="1">
          <p15:clr>
            <a:srgbClr val="A4A3A4"/>
          </p15:clr>
        </p15:guide>
        <p15:guide id="12" pos="5499">
          <p15:clr>
            <a:srgbClr val="A4A3A4"/>
          </p15:clr>
        </p15:guide>
        <p15:guide id="13" pos="263">
          <p15:clr>
            <a:srgbClr val="A4A3A4"/>
          </p15:clr>
        </p15:guide>
        <p15:guide id="14" pos="3607">
          <p15:clr>
            <a:srgbClr val="A4A3A4"/>
          </p15:clr>
        </p15:guide>
        <p15:guide id="15" pos="2631" userDrawn="1">
          <p15:clr>
            <a:srgbClr val="A4A3A4"/>
          </p15:clr>
        </p15:guide>
        <p15:guide id="16" orient="horz" pos="1234" userDrawn="1">
          <p15:clr>
            <a:srgbClr val="A4A3A4"/>
          </p15:clr>
        </p15:guide>
        <p15:guide id="17" orient="horz" pos="641">
          <p15:clr>
            <a:srgbClr val="A4A3A4"/>
          </p15:clr>
        </p15:guide>
        <p15:guide id="18" orient="horz" pos="894">
          <p15:clr>
            <a:srgbClr val="A4A3A4"/>
          </p15:clr>
        </p15:guide>
        <p15:guide id="19" orient="horz">
          <p15:clr>
            <a:srgbClr val="A4A3A4"/>
          </p15:clr>
        </p15:guide>
        <p15:guide id="20" pos="3602">
          <p15:clr>
            <a:srgbClr val="A4A3A4"/>
          </p15:clr>
        </p15:guide>
        <p15:guide id="21" pos="2532">
          <p15:clr>
            <a:srgbClr val="A4A3A4"/>
          </p15:clr>
        </p15:guide>
        <p15:guide id="22" orient="horz" pos="2663">
          <p15:clr>
            <a:srgbClr val="A4A3A4"/>
          </p15:clr>
        </p15:guide>
        <p15:guide id="23" orient="horz" pos="2299">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en, Maurice van" initials="Mv" lastIdx="1" clrIdx="0">
    <p:extLst>
      <p:ext uri="{19B8F6BF-5375-455C-9EA6-DF929625EA0E}">
        <p15:presenceInfo xmlns:p15="http://schemas.microsoft.com/office/powerpoint/2012/main" userId="S::maurice.van-manen@tatasteeleurope.com::9145f741-5d4e-4d19-b005-a9f42b51e5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7EDB"/>
    <a:srgbClr val="C4D8F4"/>
    <a:srgbClr val="93C557"/>
    <a:srgbClr val="D8D5CA"/>
    <a:srgbClr val="BEB9A6"/>
    <a:srgbClr val="EBEAE4"/>
    <a:srgbClr val="E5E3DB"/>
    <a:srgbClr val="E0E0E0"/>
    <a:srgbClr val="999999"/>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F810B9-4DDC-4FCF-937B-94A45C4F6E52}" v="5" dt="2022-05-20T15:20:30.7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0272" autoAdjust="0"/>
  </p:normalViewPr>
  <p:slideViewPr>
    <p:cSldViewPr snapToGrid="0">
      <p:cViewPr varScale="1">
        <p:scale>
          <a:sx n="135" d="100"/>
          <a:sy n="135" d="100"/>
        </p:scale>
        <p:origin x="1504" y="176"/>
      </p:cViewPr>
      <p:guideLst>
        <p:guide orient="horz" pos="1620"/>
        <p:guide orient="horz" pos="278"/>
        <p:guide orient="horz" pos="2963"/>
        <p:guide orient="horz" pos="598"/>
        <p:guide orient="horz" pos="161"/>
        <p:guide orient="horz" pos="2859"/>
        <p:guide pos="2880"/>
        <p:guide pos="359"/>
        <p:guide pos="5403"/>
        <p:guide pos="3845"/>
        <p:guide pos="1791"/>
        <p:guide pos="5499"/>
        <p:guide pos="263"/>
        <p:guide pos="3607"/>
        <p:guide pos="2631"/>
        <p:guide orient="horz" pos="1234"/>
        <p:guide orient="horz" pos="641"/>
        <p:guide orient="horz" pos="894"/>
        <p:guide orient="horz"/>
        <p:guide pos="3602"/>
        <p:guide pos="2532"/>
        <p:guide orient="horz" pos="2663"/>
        <p:guide orient="horz" pos="2299"/>
      </p:guideLst>
    </p:cSldViewPr>
  </p:slideViewPr>
  <p:notesTextViewPr>
    <p:cViewPr>
      <p:scale>
        <a:sx n="1" d="1"/>
        <a:sy n="1" d="1"/>
      </p:scale>
      <p:origin x="0" y="0"/>
    </p:cViewPr>
  </p:notesTextViewPr>
  <p:sorterViewPr>
    <p:cViewPr>
      <p:scale>
        <a:sx n="100" d="100"/>
        <a:sy n="100" d="100"/>
      </p:scale>
      <p:origin x="0" y="-2916"/>
    </p:cViewPr>
  </p:sorterViewPr>
  <p:notesViewPr>
    <p:cSldViewPr snapToGrid="0">
      <p:cViewPr varScale="1">
        <p:scale>
          <a:sx n="66" d="100"/>
          <a:sy n="66" d="100"/>
        </p:scale>
        <p:origin x="0" y="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372008930749965E-3"/>
          <c:y val="3.1686859273066172E-2"/>
          <c:w val="0.98005752636625121"/>
          <c:h val="0.9515377446411929"/>
        </c:manualLayout>
      </c:layout>
      <c:barChart>
        <c:barDir val="col"/>
        <c:grouping val="stacked"/>
        <c:varyColors val="0"/>
        <c:ser>
          <c:idx val="0"/>
          <c:order val="0"/>
          <c:spPr>
            <a:solidFill>
              <a:srgbClr val="002B45"/>
            </a:solidFill>
            <a:ln>
              <a:noFill/>
            </a:ln>
          </c:spPr>
          <c:invertIfNegative val="0"/>
          <c:dPt>
            <c:idx val="1"/>
            <c:invertIfNegative val="0"/>
            <c:bubble3D val="0"/>
            <c:spPr>
              <a:solidFill>
                <a:srgbClr val="3D7EDB"/>
              </a:solidFill>
              <a:ln>
                <a:noFill/>
              </a:ln>
            </c:spPr>
            <c:extLst>
              <c:ext xmlns:c16="http://schemas.microsoft.com/office/drawing/2014/chart" uri="{C3380CC4-5D6E-409C-BE32-E72D297353CC}">
                <c16:uniqueId val="{00000000-58C0-4268-8661-D7EC3EDFB1BC}"/>
              </c:ext>
            </c:extLst>
          </c:dPt>
          <c:dPt>
            <c:idx val="5"/>
            <c:invertIfNegative val="0"/>
            <c:bubble3D val="0"/>
            <c:spPr>
              <a:solidFill>
                <a:schemeClr val="tx1"/>
              </a:solidFill>
              <a:ln>
                <a:noFill/>
              </a:ln>
            </c:spPr>
            <c:extLst>
              <c:ext xmlns:c16="http://schemas.microsoft.com/office/drawing/2014/chart" uri="{C3380CC4-5D6E-409C-BE32-E72D297353CC}">
                <c16:uniqueId val="{00000001-58C0-4268-8661-D7EC3EDFB1BC}"/>
              </c:ext>
            </c:extLst>
          </c:dPt>
          <c:dLbls>
            <c:dLbl>
              <c:idx val="1"/>
              <c:layout>
                <c:manualLayout>
                  <c:x val="0"/>
                  <c:y val="-0.21435228331780057"/>
                </c:manualLayout>
              </c:layout>
              <c:numFmt formatCode="#,##0.00;&quot;-&quot;#,##0.00;0" sourceLinked="0"/>
              <c:spPr>
                <a:noFill/>
                <a:ln>
                  <a:noFill/>
                </a:ln>
              </c:spPr>
              <c:txPr>
                <a:bodyPr wrap="none"/>
                <a:lstStyle/>
                <a:p>
                  <a:pPr>
                    <a:defRPr sz="1000" b="1" kern="1200">
                      <a:solidFill>
                        <a:srgbClr val="FFFFFF"/>
                      </a:solidFill>
                      <a:latin typeface="+mn-lt"/>
                      <a:ea typeface="+mn-ea"/>
                      <a:cs typeface="+mn-cs"/>
                    </a:defRPr>
                  </a:pPr>
                  <a:endParaRPr lang="en-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8C0-4268-8661-D7EC3EDFB1B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Sheet1!$A$1:$BM$1</c:f>
              <c:numCache>
                <c:formatCode>General</c:formatCode>
                <c:ptCount val="65"/>
                <c:pt idx="0">
                  <c:v>1.7789732331877901</c:v>
                </c:pt>
                <c:pt idx="1">
                  <c:v>1.8728660915595099</c:v>
                </c:pt>
                <c:pt idx="2">
                  <c:v>1.89980766484776</c:v>
                </c:pt>
                <c:pt idx="3">
                  <c:v>1.9149077427721299</c:v>
                </c:pt>
                <c:pt idx="4">
                  <c:v>1.91811992603096</c:v>
                </c:pt>
                <c:pt idx="5">
                  <c:v>1.91923000238325</c:v>
                </c:pt>
                <c:pt idx="6">
                  <c:v>1.9321464049230701</c:v>
                </c:pt>
                <c:pt idx="7">
                  <c:v>1.9822643068242001</c:v>
                </c:pt>
                <c:pt idx="8">
                  <c:v>2.00488209282805</c:v>
                </c:pt>
                <c:pt idx="9">
                  <c:v>2.0059094799422401</c:v>
                </c:pt>
                <c:pt idx="10">
                  <c:v>2.0154521186135002</c:v>
                </c:pt>
                <c:pt idx="11">
                  <c:v>2.0301609933281402</c:v>
                </c:pt>
                <c:pt idx="12">
                  <c:v>2.0538525789673998</c:v>
                </c:pt>
                <c:pt idx="13">
                  <c:v>2.0587672540130701</c:v>
                </c:pt>
                <c:pt idx="14">
                  <c:v>2.11412000738245</c:v>
                </c:pt>
                <c:pt idx="15">
                  <c:v>2.12305199059446</c:v>
                </c:pt>
                <c:pt idx="16">
                  <c:v>2.13314335956755</c:v>
                </c:pt>
                <c:pt idx="17">
                  <c:v>2.1387503822090599</c:v>
                </c:pt>
                <c:pt idx="18">
                  <c:v>2.1437610961611901</c:v>
                </c:pt>
                <c:pt idx="19">
                  <c:v>2.1564010564930198</c:v>
                </c:pt>
                <c:pt idx="20">
                  <c:v>2.1951563065736002</c:v>
                </c:pt>
                <c:pt idx="21">
                  <c:v>2.1989107945847701</c:v>
                </c:pt>
                <c:pt idx="22">
                  <c:v>2.2264328577839398</c:v>
                </c:pt>
                <c:pt idx="23">
                  <c:v>2.22957608542823</c:v>
                </c:pt>
                <c:pt idx="24">
                  <c:v>2.2420295949431299</c:v>
                </c:pt>
                <c:pt idx="25">
                  <c:v>2.2449825982937202</c:v>
                </c:pt>
                <c:pt idx="26">
                  <c:v>2.25041740086994</c:v>
                </c:pt>
                <c:pt idx="27">
                  <c:v>2.2907470368843801</c:v>
                </c:pt>
                <c:pt idx="28">
                  <c:v>2.2933131811395899</c:v>
                </c:pt>
                <c:pt idx="29">
                  <c:v>2.3123639936046501</c:v>
                </c:pt>
                <c:pt idx="30">
                  <c:v>2.3126802447542398</c:v>
                </c:pt>
                <c:pt idx="31">
                  <c:v>2.3170142510310701</c:v>
                </c:pt>
                <c:pt idx="32">
                  <c:v>2.3227305627854502</c:v>
                </c:pt>
                <c:pt idx="33">
                  <c:v>2.3296772454382499</c:v>
                </c:pt>
                <c:pt idx="34">
                  <c:v>2.3323282646282699</c:v>
                </c:pt>
                <c:pt idx="35">
                  <c:v>2.3516259785006599</c:v>
                </c:pt>
                <c:pt idx="36">
                  <c:v>2.3558991348367502</c:v>
                </c:pt>
                <c:pt idx="37">
                  <c:v>2.3858244915034001</c:v>
                </c:pt>
                <c:pt idx="38">
                  <c:v>2.3937774004281902</c:v>
                </c:pt>
                <c:pt idx="39">
                  <c:v>2.3937924762618499</c:v>
                </c:pt>
                <c:pt idx="40">
                  <c:v>2.4058499216187901</c:v>
                </c:pt>
                <c:pt idx="41">
                  <c:v>2.4276076347492102</c:v>
                </c:pt>
                <c:pt idx="42">
                  <c:v>2.43307015691019</c:v>
                </c:pt>
                <c:pt idx="43">
                  <c:v>2.4531918720739001</c:v>
                </c:pt>
                <c:pt idx="44">
                  <c:v>2.45365928100723</c:v>
                </c:pt>
                <c:pt idx="45">
                  <c:v>2.4698761609461899</c:v>
                </c:pt>
                <c:pt idx="46">
                  <c:v>2.47182386184301</c:v>
                </c:pt>
                <c:pt idx="47">
                  <c:v>2.4736467990550799</c:v>
                </c:pt>
                <c:pt idx="48">
                  <c:v>2.5384863117691099</c:v>
                </c:pt>
                <c:pt idx="49">
                  <c:v>2.54309830626981</c:v>
                </c:pt>
                <c:pt idx="50">
                  <c:v>2.5500216472004702</c:v>
                </c:pt>
                <c:pt idx="51">
                  <c:v>2.5896317090394199</c:v>
                </c:pt>
                <c:pt idx="52">
                  <c:v>2.6617706612922398</c:v>
                </c:pt>
                <c:pt idx="53">
                  <c:v>2.68036546500907</c:v>
                </c:pt>
                <c:pt idx="54">
                  <c:v>2.7521901741927399</c:v>
                </c:pt>
                <c:pt idx="55">
                  <c:v>2.7534411178612799</c:v>
                </c:pt>
                <c:pt idx="56">
                  <c:v>2.7605785974376298</c:v>
                </c:pt>
                <c:pt idx="57">
                  <c:v>2.7912330806745298</c:v>
                </c:pt>
                <c:pt idx="58">
                  <c:v>2.9157163374928299</c:v>
                </c:pt>
                <c:pt idx="59">
                  <c:v>2.9902553595522501</c:v>
                </c:pt>
                <c:pt idx="60">
                  <c:v>2.9970175942980402</c:v>
                </c:pt>
                <c:pt idx="61">
                  <c:v>3.0512107706133</c:v>
                </c:pt>
                <c:pt idx="62">
                  <c:v>3.5615311661537401</c:v>
                </c:pt>
                <c:pt idx="63">
                  <c:v>4.5093088348295201</c:v>
                </c:pt>
                <c:pt idx="64">
                  <c:v>4.7326591698403604</c:v>
                </c:pt>
              </c:numCache>
            </c:numRef>
          </c:val>
          <c:extLst>
            <c:ext xmlns:c16="http://schemas.microsoft.com/office/drawing/2014/chart" uri="{C3380CC4-5D6E-409C-BE32-E72D297353CC}">
              <c16:uniqueId val="{00000002-58C0-4268-8661-D7EC3EDFB1BC}"/>
            </c:ext>
          </c:extLst>
        </c:ser>
        <c:dLbls>
          <c:showLegendKey val="0"/>
          <c:showVal val="0"/>
          <c:showCatName val="0"/>
          <c:showSerName val="0"/>
          <c:showPercent val="0"/>
          <c:showBubbleSize val="0"/>
        </c:dLbls>
        <c:gapWidth val="40"/>
        <c:overlap val="100"/>
        <c:axId val="932263184"/>
        <c:axId val="1"/>
      </c:barChart>
      <c:catAx>
        <c:axId val="932263184"/>
        <c:scaling>
          <c:orientation val="minMax"/>
        </c:scaling>
        <c:delete val="0"/>
        <c:axPos val="b"/>
        <c:majorGridlines>
          <c:spPr>
            <a:ln>
              <a:noFill/>
            </a:ln>
          </c:spPr>
        </c:majorGridlines>
        <c:majorTickMark val="none"/>
        <c:minorTickMark val="none"/>
        <c:tickLblPos val="none"/>
        <c:spPr>
          <a:ln w="9525" cap="flat" algn="ctr">
            <a:solidFill>
              <a:srgbClr val="000000"/>
            </a:solidFill>
            <a:prstDash val="solid"/>
          </a:ln>
        </c:spPr>
        <c:crossAx val="1"/>
        <c:crosses val="min"/>
        <c:auto val="0"/>
        <c:lblAlgn val="ctr"/>
        <c:lblOffset val="100"/>
        <c:noMultiLvlLbl val="0"/>
      </c:catAx>
      <c:valAx>
        <c:axId val="1"/>
        <c:scaling>
          <c:orientation val="minMax"/>
          <c:max val="5"/>
          <c:min val="0"/>
        </c:scaling>
        <c:delete val="0"/>
        <c:axPos val="l"/>
        <c:majorGridlines>
          <c:spPr>
            <a:ln>
              <a:noFill/>
            </a:ln>
          </c:spPr>
        </c:majorGridlines>
        <c:numFmt formatCode="General" sourceLinked="1"/>
        <c:majorTickMark val="none"/>
        <c:minorTickMark val="none"/>
        <c:tickLblPos val="none"/>
        <c:spPr>
          <a:ln w="9525" cap="flat" algn="ctr">
            <a:solidFill>
              <a:srgbClr val="000000"/>
            </a:solidFill>
            <a:prstDash val="solid"/>
          </a:ln>
        </c:spPr>
        <c:crossAx val="932263184"/>
        <c:crosses val="min"/>
        <c:crossBetween val="between"/>
        <c:majorUnit val="0.5"/>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0" cy="493316"/>
          </a:xfrm>
          <a:prstGeom prst="rect">
            <a:avLst/>
          </a:prstGeom>
        </p:spPr>
        <p:txBody>
          <a:bodyPr vert="horz" lIns="94858" tIns="47429" rIns="94858" bIns="47429" rtlCol="0"/>
          <a:lstStyle>
            <a:lvl1pPr algn="l">
              <a:defRPr sz="1200"/>
            </a:lvl1pPr>
          </a:lstStyle>
          <a:p>
            <a:endParaRPr lang="nl-NL"/>
          </a:p>
        </p:txBody>
      </p:sp>
      <p:sp>
        <p:nvSpPr>
          <p:cNvPr id="3" name="Date Placeholder 2"/>
          <p:cNvSpPr>
            <a:spLocks noGrp="1"/>
          </p:cNvSpPr>
          <p:nvPr>
            <p:ph type="dt" sz="quarter" idx="1"/>
          </p:nvPr>
        </p:nvSpPr>
        <p:spPr>
          <a:xfrm>
            <a:off x="3815374" y="0"/>
            <a:ext cx="2918830" cy="493316"/>
          </a:xfrm>
          <a:prstGeom prst="rect">
            <a:avLst/>
          </a:prstGeom>
        </p:spPr>
        <p:txBody>
          <a:bodyPr vert="horz" lIns="94858" tIns="47429" rIns="94858" bIns="47429" rtlCol="0"/>
          <a:lstStyle>
            <a:lvl1pPr algn="r">
              <a:defRPr sz="1200"/>
            </a:lvl1pPr>
          </a:lstStyle>
          <a:p>
            <a:fld id="{5DD6265A-E304-4306-9A88-E5792CB4882E}" type="datetimeFigureOut">
              <a:rPr lang="nl-NL" smtClean="0"/>
              <a:t>22-05-2022</a:t>
            </a:fld>
            <a:endParaRPr lang="nl-NL"/>
          </a:p>
        </p:txBody>
      </p:sp>
      <p:sp>
        <p:nvSpPr>
          <p:cNvPr id="4" name="Footer Placeholder 3"/>
          <p:cNvSpPr>
            <a:spLocks noGrp="1"/>
          </p:cNvSpPr>
          <p:nvPr>
            <p:ph type="ftr" sz="quarter" idx="2"/>
          </p:nvPr>
        </p:nvSpPr>
        <p:spPr>
          <a:xfrm>
            <a:off x="1" y="9371285"/>
            <a:ext cx="2918830" cy="493316"/>
          </a:xfrm>
          <a:prstGeom prst="rect">
            <a:avLst/>
          </a:prstGeom>
        </p:spPr>
        <p:txBody>
          <a:bodyPr vert="horz" lIns="94858" tIns="47429" rIns="94858" bIns="47429" rtlCol="0" anchor="b"/>
          <a:lstStyle>
            <a:lvl1pPr algn="l">
              <a:defRPr sz="1200"/>
            </a:lvl1pPr>
          </a:lstStyle>
          <a:p>
            <a:endParaRPr lang="nl-NL"/>
          </a:p>
        </p:txBody>
      </p:sp>
      <p:sp>
        <p:nvSpPr>
          <p:cNvPr id="5" name="Slide Number Placeholder 4"/>
          <p:cNvSpPr>
            <a:spLocks noGrp="1"/>
          </p:cNvSpPr>
          <p:nvPr>
            <p:ph type="sldNum" sz="quarter" idx="3"/>
          </p:nvPr>
        </p:nvSpPr>
        <p:spPr>
          <a:xfrm>
            <a:off x="3815374" y="9371285"/>
            <a:ext cx="2918830" cy="493316"/>
          </a:xfrm>
          <a:prstGeom prst="rect">
            <a:avLst/>
          </a:prstGeom>
        </p:spPr>
        <p:txBody>
          <a:bodyPr vert="horz" lIns="94858" tIns="47429" rIns="94858" bIns="47429" rtlCol="0" anchor="b"/>
          <a:lstStyle>
            <a:lvl1pPr algn="r">
              <a:defRPr sz="1200"/>
            </a:lvl1pPr>
          </a:lstStyle>
          <a:p>
            <a:fld id="{4C4D0ECF-1825-485F-892B-3B901BEB1B2B}" type="slidenum">
              <a:rPr lang="nl-NL" smtClean="0"/>
              <a:t>‹#›</a:t>
            </a:fld>
            <a:endParaRPr lang="nl-NL"/>
          </a:p>
        </p:txBody>
      </p:sp>
    </p:spTree>
    <p:extLst>
      <p:ext uri="{BB962C8B-B14F-4D97-AF65-F5344CB8AC3E}">
        <p14:creationId xmlns:p14="http://schemas.microsoft.com/office/powerpoint/2010/main" val="492666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0" cy="493316"/>
          </a:xfrm>
          <a:prstGeom prst="rect">
            <a:avLst/>
          </a:prstGeom>
        </p:spPr>
        <p:txBody>
          <a:bodyPr vert="horz" lIns="94858" tIns="47429" rIns="94858" bIns="47429" rtlCol="0"/>
          <a:lstStyle>
            <a:lvl1pPr algn="l">
              <a:defRPr sz="1200"/>
            </a:lvl1pPr>
          </a:lstStyle>
          <a:p>
            <a:endParaRPr lang="nl-NL"/>
          </a:p>
        </p:txBody>
      </p:sp>
      <p:sp>
        <p:nvSpPr>
          <p:cNvPr id="3" name="Date Placeholder 2"/>
          <p:cNvSpPr>
            <a:spLocks noGrp="1"/>
          </p:cNvSpPr>
          <p:nvPr>
            <p:ph type="dt" idx="1"/>
          </p:nvPr>
        </p:nvSpPr>
        <p:spPr>
          <a:xfrm>
            <a:off x="3815374" y="0"/>
            <a:ext cx="2918830" cy="493316"/>
          </a:xfrm>
          <a:prstGeom prst="rect">
            <a:avLst/>
          </a:prstGeom>
        </p:spPr>
        <p:txBody>
          <a:bodyPr vert="horz" lIns="94858" tIns="47429" rIns="94858" bIns="47429" rtlCol="0"/>
          <a:lstStyle>
            <a:lvl1pPr algn="r">
              <a:defRPr sz="1200"/>
            </a:lvl1pPr>
          </a:lstStyle>
          <a:p>
            <a:fld id="{D14C50CD-24A7-4808-AE3B-2F34A7018126}" type="datetimeFigureOut">
              <a:rPr lang="nl-NL" smtClean="0"/>
              <a:t>22-05-2022</a:t>
            </a:fld>
            <a:endParaRPr lang="nl-NL"/>
          </a:p>
        </p:txBody>
      </p:sp>
      <p:sp>
        <p:nvSpPr>
          <p:cNvPr id="4" name="Slide Image Placeholder 3"/>
          <p:cNvSpPr>
            <a:spLocks noGrp="1" noRot="1" noChangeAspect="1"/>
          </p:cNvSpPr>
          <p:nvPr>
            <p:ph type="sldImg" idx="2"/>
          </p:nvPr>
        </p:nvSpPr>
        <p:spPr>
          <a:xfrm>
            <a:off x="80963" y="741363"/>
            <a:ext cx="6573837" cy="3698875"/>
          </a:xfrm>
          <a:prstGeom prst="rect">
            <a:avLst/>
          </a:prstGeom>
          <a:noFill/>
          <a:ln w="12700">
            <a:solidFill>
              <a:prstClr val="black"/>
            </a:solidFill>
          </a:ln>
        </p:spPr>
        <p:txBody>
          <a:bodyPr vert="horz" lIns="94858" tIns="47429" rIns="94858" bIns="47429" rtlCol="0" anchor="ctr"/>
          <a:lstStyle/>
          <a:p>
            <a:endParaRPr lang="nl-NL"/>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4858" tIns="47429" rIns="94858" bIns="474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1" y="9371285"/>
            <a:ext cx="2918830" cy="493316"/>
          </a:xfrm>
          <a:prstGeom prst="rect">
            <a:avLst/>
          </a:prstGeom>
        </p:spPr>
        <p:txBody>
          <a:bodyPr vert="horz" lIns="94858" tIns="47429" rIns="94858" bIns="47429" rtlCol="0" anchor="b"/>
          <a:lstStyle>
            <a:lvl1pPr algn="l">
              <a:defRPr sz="1200"/>
            </a:lvl1pPr>
          </a:lstStyle>
          <a:p>
            <a:endParaRPr lang="nl-NL"/>
          </a:p>
        </p:txBody>
      </p:sp>
      <p:sp>
        <p:nvSpPr>
          <p:cNvPr id="7" name="Slide Number Placeholder 6"/>
          <p:cNvSpPr>
            <a:spLocks noGrp="1"/>
          </p:cNvSpPr>
          <p:nvPr>
            <p:ph type="sldNum" sz="quarter" idx="5"/>
          </p:nvPr>
        </p:nvSpPr>
        <p:spPr>
          <a:xfrm>
            <a:off x="3815374" y="9371285"/>
            <a:ext cx="2918830" cy="493316"/>
          </a:xfrm>
          <a:prstGeom prst="rect">
            <a:avLst/>
          </a:prstGeom>
        </p:spPr>
        <p:txBody>
          <a:bodyPr vert="horz" lIns="94858" tIns="47429" rIns="94858" bIns="47429" rtlCol="0" anchor="b"/>
          <a:lstStyle>
            <a:lvl1pPr algn="r">
              <a:defRPr sz="1200"/>
            </a:lvl1pPr>
          </a:lstStyle>
          <a:p>
            <a:fld id="{A5DB9DF4-39C0-4F8C-BEB7-288A19F8CDC5}" type="slidenum">
              <a:rPr lang="nl-NL" smtClean="0"/>
              <a:t>‹#›</a:t>
            </a:fld>
            <a:endParaRPr lang="nl-NL"/>
          </a:p>
        </p:txBody>
      </p:sp>
    </p:spTree>
    <p:extLst>
      <p:ext uri="{BB962C8B-B14F-4D97-AF65-F5344CB8AC3E}">
        <p14:creationId xmlns:p14="http://schemas.microsoft.com/office/powerpoint/2010/main" val="3385979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B9DF4-39C0-4F8C-BEB7-288A19F8CDC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1456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Total no pack recycled/total no pack produced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B9DF4-39C0-4F8C-BEB7-288A19F8CDC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9502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B9DF4-39C0-4F8C-BEB7-288A19F8CDC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60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14400" rtl="0" eaLnBrk="1" latinLnBrk="0" hangingPunct="1">
              <a:lnSpc>
                <a:spcPct val="107000"/>
              </a:lnSpc>
              <a:spcAft>
                <a:spcPts val="300"/>
              </a:spcAft>
            </a:pPr>
            <a:r>
              <a:rPr lang="nl-NL" sz="1050" b="1"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Wij zijn overtuigd van het grote belang van een duurzame staalindustrie in Europa. </a:t>
            </a:r>
            <a:endParaRPr lang="en-US" sz="1050" b="1"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defTabSz="914400" rtl="0" eaLnBrk="1" latinLnBrk="0" hangingPunct="1">
              <a:lnSpc>
                <a:spcPct val="107000"/>
              </a:lnSpc>
              <a:spcAft>
                <a:spcPts val="300"/>
              </a:spcAft>
              <a:buFont typeface="Symbol" panose="05050102010706020507" pitchFamily="18" charset="2"/>
              <a:buChar char=""/>
            </a:pPr>
            <a:r>
              <a:rPr lang="nl-NL" sz="1050" b="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Zoals de documenten van de EU Green Deal laten zien, wordt de staalindustrie van groot economisch en strategisch belang geacht voor Europa. Door de innovatieve en kwalitatief hoogwaardige producten die deze industrie levert. En door het belang van de sectoren, die deze staalproducten verwerken. Denk daarbij aan de automobielindustrie, de bouw, de producenten van batterijen en windmolens.</a:t>
            </a:r>
            <a:endParaRPr lang="en-US" sz="1050" b="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defTabSz="914400" rtl="0" eaLnBrk="1" latinLnBrk="0" hangingPunct="1">
              <a:lnSpc>
                <a:spcPct val="107000"/>
              </a:lnSpc>
              <a:spcAft>
                <a:spcPts val="300"/>
              </a:spcAft>
              <a:buFont typeface="Symbol" panose="05050102010706020507" pitchFamily="18" charset="2"/>
              <a:buChar char=""/>
            </a:pPr>
            <a:r>
              <a:rPr lang="nl-NL" sz="1050" b="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Belangrijke randvoorwaarde is dat de staalindustrie verduurzaamt. Tata Steel heeft zich gecommitteerd aan Parijs en aan het </a:t>
            </a:r>
            <a:r>
              <a:rPr lang="nl-NL" sz="1050" b="0" kern="1200">
                <a:solidFill>
                  <a:schemeClr val="tx1"/>
                </a:solidFill>
                <a:effectLst/>
                <a:latin typeface="Arial" panose="020B0604020202020204" pitchFamily="34" charset="0"/>
                <a:cs typeface="Times New Roman" panose="02020603050405020304" pitchFamily="18" charset="0"/>
              </a:rPr>
              <a:t>Nederlands Klimaatakkoord van 2018</a:t>
            </a:r>
            <a:r>
              <a:rPr lang="en-GB" sz="1050" b="0" kern="1200">
                <a:solidFill>
                  <a:schemeClr val="tx1"/>
                </a:solidFill>
                <a:effectLst/>
                <a:latin typeface="Arial" panose="020B0604020202020204" pitchFamily="34" charset="0"/>
                <a:cs typeface="Times New Roman" panose="02020603050405020304" pitchFamily="18" charset="0"/>
              </a:rPr>
              <a:t> </a:t>
            </a:r>
            <a:r>
              <a:rPr lang="nl-NL" sz="1050" b="0" kern="1200">
                <a:solidFill>
                  <a:schemeClr val="tx1"/>
                </a:solidFill>
                <a:effectLst/>
                <a:latin typeface="Arial" panose="020B0604020202020204" pitchFamily="34" charset="0"/>
                <a:cs typeface="Times New Roman" panose="02020603050405020304" pitchFamily="18" charset="0"/>
              </a:rPr>
              <a:t>.  </a:t>
            </a:r>
            <a:r>
              <a:rPr lang="nl-NL" sz="1050" b="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Wij zijn ervan overtuigd dat groen staal de toekomst is en stappen daarom versneld over naar waterstof. Op deze manier willen wij onze bijdrage leveren aan het voorkomen van verdere klimaatverandering en ook de impact op de directe leefomgeving zo beperkt mogelijk maken.</a:t>
            </a:r>
            <a:endParaRPr lang="en-US" sz="1050" b="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defTabSz="914400" rtl="0" eaLnBrk="1" latinLnBrk="0" hangingPunct="1">
              <a:lnSpc>
                <a:spcPct val="107000"/>
              </a:lnSpc>
              <a:spcAft>
                <a:spcPts val="300"/>
              </a:spcAft>
              <a:buFont typeface="Symbol" panose="05050102010706020507" pitchFamily="18" charset="2"/>
              <a:buChar char=""/>
            </a:pPr>
            <a:r>
              <a:rPr lang="nl-NL" sz="1050" b="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De recente ontwikkelingen in Oekraïne </a:t>
            </a:r>
            <a:r>
              <a:rPr lang="nl-NL" sz="105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versterken de noodzaak om minder afhankelijk te worden van </a:t>
            </a:r>
            <a:r>
              <a:rPr lang="en-US" sz="1050" b="0" kern="1200" err="1">
                <a:solidFill>
                  <a:schemeClr val="tx1"/>
                </a:solidFill>
                <a:effectLst/>
                <a:latin typeface="Arial" panose="020B0604020202020204" pitchFamily="34" charset="0"/>
                <a:cs typeface="Times New Roman" panose="02020603050405020304" pitchFamily="18" charset="0"/>
              </a:rPr>
              <a:t>derde</a:t>
            </a:r>
            <a:r>
              <a:rPr lang="en-US" sz="1050" b="0" kern="1200">
                <a:solidFill>
                  <a:schemeClr val="tx1"/>
                </a:solidFill>
                <a:effectLst/>
                <a:latin typeface="Arial" panose="020B0604020202020204" pitchFamily="34" charset="0"/>
                <a:cs typeface="Times New Roman" panose="02020603050405020304" pitchFamily="18" charset="0"/>
              </a:rPr>
              <a:t> </a:t>
            </a:r>
            <a:r>
              <a:rPr lang="en-US" sz="1050" b="0" kern="1200" err="1">
                <a:solidFill>
                  <a:schemeClr val="tx1"/>
                </a:solidFill>
                <a:effectLst/>
                <a:latin typeface="Arial" panose="020B0604020202020204" pitchFamily="34" charset="0"/>
                <a:cs typeface="Times New Roman" panose="02020603050405020304" pitchFamily="18" charset="0"/>
              </a:rPr>
              <a:t>landen</a:t>
            </a:r>
            <a:r>
              <a:rPr lang="en-US" sz="1050" b="0" kern="1200">
                <a:solidFill>
                  <a:schemeClr val="tx1"/>
                </a:solidFill>
                <a:effectLst/>
                <a:latin typeface="Arial" panose="020B0604020202020204" pitchFamily="34" charset="0"/>
                <a:cs typeface="Times New Roman" panose="02020603050405020304" pitchFamily="18" charset="0"/>
              </a:rPr>
              <a:t> op het </a:t>
            </a:r>
            <a:r>
              <a:rPr lang="en-US" sz="1050" b="0" kern="1200" err="1">
                <a:solidFill>
                  <a:schemeClr val="tx1"/>
                </a:solidFill>
                <a:effectLst/>
                <a:latin typeface="Arial" panose="020B0604020202020204" pitchFamily="34" charset="0"/>
                <a:cs typeface="Times New Roman" panose="02020603050405020304" pitchFamily="18" charset="0"/>
              </a:rPr>
              <a:t>gebied</a:t>
            </a:r>
            <a:r>
              <a:rPr lang="en-US" sz="1050" b="0" kern="1200">
                <a:solidFill>
                  <a:schemeClr val="tx1"/>
                </a:solidFill>
                <a:effectLst/>
                <a:latin typeface="Arial" panose="020B0604020202020204" pitchFamily="34" charset="0"/>
                <a:cs typeface="Times New Roman" panose="02020603050405020304" pitchFamily="18" charset="0"/>
              </a:rPr>
              <a:t> van </a:t>
            </a:r>
            <a:r>
              <a:rPr lang="en-US" sz="1050" b="0" kern="1200" err="1">
                <a:solidFill>
                  <a:schemeClr val="tx1"/>
                </a:solidFill>
                <a:effectLst/>
                <a:latin typeface="Arial" panose="020B0604020202020204" pitchFamily="34" charset="0"/>
                <a:cs typeface="Times New Roman" panose="02020603050405020304" pitchFamily="18" charset="0"/>
              </a:rPr>
              <a:t>energie</a:t>
            </a:r>
            <a:r>
              <a:rPr lang="en-US" sz="1050" b="0" kern="1200">
                <a:solidFill>
                  <a:schemeClr val="tx1"/>
                </a:solidFill>
                <a:effectLst/>
                <a:latin typeface="Arial" panose="020B0604020202020204" pitchFamily="34" charset="0"/>
                <a:cs typeface="Times New Roman" panose="02020603050405020304" pitchFamily="18" charset="0"/>
              </a:rPr>
              <a:t>, </a:t>
            </a:r>
            <a:r>
              <a:rPr lang="en-US" sz="1050" b="0" kern="1200" err="1">
                <a:solidFill>
                  <a:schemeClr val="tx1"/>
                </a:solidFill>
                <a:effectLst/>
                <a:latin typeface="Arial" panose="020B0604020202020204" pitchFamily="34" charset="0"/>
                <a:cs typeface="Times New Roman" panose="02020603050405020304" pitchFamily="18" charset="0"/>
              </a:rPr>
              <a:t>staal</a:t>
            </a:r>
            <a:r>
              <a:rPr lang="en-US" sz="1050" b="0" kern="1200">
                <a:solidFill>
                  <a:schemeClr val="tx1"/>
                </a:solidFill>
                <a:effectLst/>
                <a:latin typeface="Arial" panose="020B0604020202020204" pitchFamily="34" charset="0"/>
                <a:cs typeface="Times New Roman" panose="02020603050405020304" pitchFamily="18" charset="0"/>
              </a:rPr>
              <a:t> </a:t>
            </a:r>
            <a:r>
              <a:rPr lang="en-US" sz="1050" b="0" kern="1200" err="1">
                <a:solidFill>
                  <a:schemeClr val="tx1"/>
                </a:solidFill>
                <a:effectLst/>
                <a:latin typeface="Arial" panose="020B0604020202020204" pitchFamily="34" charset="0"/>
                <a:cs typeface="Times New Roman" panose="02020603050405020304" pitchFamily="18" charset="0"/>
              </a:rPr>
              <a:t>en</a:t>
            </a:r>
            <a:r>
              <a:rPr lang="en-US" sz="1050" b="0" kern="1200">
                <a:solidFill>
                  <a:schemeClr val="tx1"/>
                </a:solidFill>
                <a:effectLst/>
                <a:latin typeface="Arial" panose="020B0604020202020204" pitchFamily="34" charset="0"/>
                <a:cs typeface="Times New Roman" panose="02020603050405020304" pitchFamily="18" charset="0"/>
              </a:rPr>
              <a:t> </a:t>
            </a:r>
            <a:r>
              <a:rPr lang="en-US" sz="1050" b="0" kern="1200" err="1">
                <a:solidFill>
                  <a:schemeClr val="tx1"/>
                </a:solidFill>
                <a:effectLst/>
                <a:latin typeface="Arial" panose="020B0604020202020204" pitchFamily="34" charset="0"/>
                <a:cs typeface="Times New Roman" panose="02020603050405020304" pitchFamily="18" charset="0"/>
              </a:rPr>
              <a:t>andere</a:t>
            </a:r>
            <a:r>
              <a:rPr lang="en-US" sz="1050" b="0" kern="1200">
                <a:solidFill>
                  <a:schemeClr val="tx1"/>
                </a:solidFill>
                <a:effectLst/>
                <a:latin typeface="Arial" panose="020B0604020202020204" pitchFamily="34" charset="0"/>
                <a:cs typeface="Times New Roman" panose="02020603050405020304" pitchFamily="18" charset="0"/>
              </a:rPr>
              <a:t> </a:t>
            </a:r>
            <a:r>
              <a:rPr lang="en-US" sz="1050" b="0" kern="1200" err="1">
                <a:solidFill>
                  <a:schemeClr val="tx1"/>
                </a:solidFill>
                <a:effectLst/>
                <a:latin typeface="Arial" panose="020B0604020202020204" pitchFamily="34" charset="0"/>
                <a:cs typeface="Times New Roman" panose="02020603050405020304" pitchFamily="18" charset="0"/>
              </a:rPr>
              <a:t>grondstoffen</a:t>
            </a:r>
            <a:r>
              <a:rPr lang="nl-NL" sz="1050" b="0" kern="1200">
                <a:solidFill>
                  <a:schemeClr val="tx1"/>
                </a:solidFill>
                <a:effectLst/>
                <a:latin typeface="Arial" panose="020B0604020202020204" pitchFamily="34" charset="0"/>
                <a:cs typeface="Times New Roman" panose="02020603050405020304" pitchFamily="18" charset="0"/>
              </a:rPr>
              <a:t>. Dit is van  toenemend strategisch belang voor Nederland en de </a:t>
            </a:r>
            <a:r>
              <a:rPr lang="nl-NL" sz="1050" b="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EU, zo blijkt ook uit het recente plan ‘RePowerEU’.</a:t>
            </a:r>
            <a:endParaRPr lang="en-US" sz="1050" b="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defTabSz="914400" rtl="0" eaLnBrk="1" latinLnBrk="0" hangingPunct="1">
              <a:lnSpc>
                <a:spcPct val="107000"/>
              </a:lnSpc>
              <a:spcAft>
                <a:spcPts val="300"/>
              </a:spcAft>
              <a:buFont typeface="Symbol" panose="05050102010706020507" pitchFamily="18" charset="2"/>
              <a:buChar char=""/>
            </a:pPr>
            <a:r>
              <a:rPr lang="nl-NL" sz="1050" b="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Tenslotte wil ik hier aan toevoegen dat onze keuze om over te stappen naar waterstof ook zal bijdragen aan de kickstart van de waterstofeconomie in</a:t>
            </a:r>
            <a:r>
              <a:rPr lang="en-GB" sz="1050" b="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nl-NL" sz="1050" b="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Nederland. Samen met de Provincie, Port of Amsterdam en anderen onderzoeken we op welke </a:t>
            </a:r>
            <a:r>
              <a:rPr lang="nl-NL" sz="1050" b="0" kern="1200">
                <a:solidFill>
                  <a:schemeClr val="tx1"/>
                </a:solidFill>
                <a:effectLst/>
                <a:latin typeface="Arial" panose="020B0604020202020204" pitchFamily="34" charset="0"/>
                <a:cs typeface="Times New Roman" panose="02020603050405020304" pitchFamily="18" charset="0"/>
              </a:rPr>
              <a:t>wijze de energietransitie in de hele keten vorm krijgt in het Noordzeekanaalgebied</a:t>
            </a:r>
            <a:r>
              <a:rPr lang="en-GB" sz="1050" b="0" kern="1200">
                <a:solidFill>
                  <a:schemeClr val="tx1"/>
                </a:solidFill>
                <a:effectLst/>
                <a:latin typeface="Arial" panose="020B060402020202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A5DB9DF4-39C0-4F8C-BEB7-288A19F8CDC5}" type="slidenum">
              <a:rPr lang="nl-NL" smtClean="0"/>
              <a:pPr/>
              <a:t>4</a:t>
            </a:fld>
            <a:endParaRPr lang="nl-NL"/>
          </a:p>
        </p:txBody>
      </p:sp>
    </p:spTree>
    <p:extLst>
      <p:ext uri="{BB962C8B-B14F-4D97-AF65-F5344CB8AC3E}">
        <p14:creationId xmlns:p14="http://schemas.microsoft.com/office/powerpoint/2010/main" val="2397502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734" y="4444686"/>
            <a:ext cx="5515370" cy="169277"/>
          </a:xfrm>
        </p:spPr>
        <p:txBody>
          <a:bodyPr/>
          <a:lstStyle/>
          <a:p>
            <a:pPr>
              <a:defRPr/>
            </a:pPr>
            <a:r>
              <a:rPr lang="en" dirty="0"/>
              <a:t>We are working on </a:t>
            </a:r>
            <a:r>
              <a:rPr kumimoji="0" lang="en" i="0" u="none" strike="noStrike" kern="1200" cap="none" spc="0" normalizeH="0" baseline="0" noProof="0" dirty="0">
                <a:ln>
                  <a:noFill/>
                </a:ln>
                <a:effectLst/>
                <a:uLnTx/>
                <a:uFillTx/>
              </a:rPr>
              <a:t>2 </a:t>
            </a:r>
            <a:r>
              <a:rPr lang="en" dirty="0"/>
              <a:t>programs to enable green steel </a:t>
            </a:r>
            <a:r>
              <a:rPr kumimoji="0" lang="en" i="0" u="none" strike="noStrike" kern="1200" cap="none" spc="0" normalizeH="0" baseline="0" noProof="0" dirty="0">
                <a:ln>
                  <a:noFill/>
                </a:ln>
                <a:effectLst/>
                <a:uLnTx/>
                <a:uFillTx/>
              </a:rPr>
              <a:t>in </a:t>
            </a:r>
            <a:r>
              <a:rPr lang="en" dirty="0"/>
              <a:t>a clean environment</a:t>
            </a:r>
            <a:r>
              <a:rPr kumimoji="0" lang="en" i="0" u="none" strike="noStrike" kern="1200" cap="none" spc="0" normalizeH="0" baseline="0" noProof="0" dirty="0">
                <a:ln>
                  <a:noFill/>
                </a:ln>
                <a:effectLst/>
                <a:uLnTx/>
                <a:uFillTx/>
              </a:rPr>
              <a:t>.</a:t>
            </a:r>
            <a:br>
              <a:rPr lang="en" dirty="0"/>
            </a:br>
            <a:endParaRPr lang="nl-NL" dirty="0"/>
          </a:p>
          <a:p>
            <a:pPr>
              <a:defRPr/>
            </a:pPr>
            <a:r>
              <a:rPr lang="en" dirty="0"/>
              <a:t>Firstly,</a:t>
            </a:r>
            <a:r>
              <a:rPr kumimoji="0" lang="en" i="0" u="none" strike="noStrike" kern="1200" cap="none" spc="0" normalizeH="0" baseline="0" noProof="0" dirty="0">
                <a:ln>
                  <a:noFill/>
                </a:ln>
                <a:effectLst/>
                <a:uLnTx/>
                <a:uFillTx/>
              </a:rPr>
              <a:t> Roadmap</a:t>
            </a:r>
            <a:r>
              <a:rPr lang="en" dirty="0"/>
              <a:t> Plus, which </a:t>
            </a:r>
            <a:r>
              <a:rPr kumimoji="0" lang="en" i="0" u="none" strike="noStrike" kern="1200" cap="none" spc="0" normalizeH="0" baseline="0" noProof="0" dirty="0">
                <a:ln>
                  <a:noFill/>
                </a:ln>
                <a:effectLst/>
                <a:uLnTx/>
                <a:uFillTx/>
              </a:rPr>
              <a:t>is </a:t>
            </a:r>
            <a:r>
              <a:rPr lang="en" dirty="0"/>
              <a:t>aimed at the accelerated implementation of environmental measures against dust</a:t>
            </a:r>
            <a:r>
              <a:rPr kumimoji="0" lang="en" i="0" u="none" strike="noStrike" kern="1200" cap="none" spc="0" normalizeH="0" baseline="0" noProof="0" dirty="0">
                <a:ln>
                  <a:noFill/>
                </a:ln>
                <a:effectLst/>
                <a:uLnTx/>
                <a:uFillTx/>
              </a:rPr>
              <a:t>, </a:t>
            </a:r>
            <a:r>
              <a:rPr lang="en" dirty="0"/>
              <a:t>odor and PAH substances</a:t>
            </a:r>
            <a:r>
              <a:rPr kumimoji="0" lang="en" i="0" u="none" strike="noStrike" kern="1200" cap="none" spc="0" normalizeH="0" baseline="0" noProof="0" dirty="0">
                <a:ln>
                  <a:noFill/>
                </a:ln>
                <a:effectLst/>
                <a:uLnTx/>
                <a:uFillTx/>
              </a:rPr>
              <a:t>. </a:t>
            </a:r>
            <a:r>
              <a:rPr lang="en" dirty="0"/>
              <a:t>Whereby by </a:t>
            </a:r>
            <a:r>
              <a:rPr kumimoji="0" lang="en" i="0" u="none" strike="noStrike" kern="1200" cap="none" spc="0" normalizeH="0" baseline="0" noProof="0" dirty="0">
                <a:ln>
                  <a:noFill/>
                </a:ln>
                <a:effectLst/>
                <a:uLnTx/>
                <a:uFillTx/>
              </a:rPr>
              <a:t>2025</a:t>
            </a:r>
            <a:r>
              <a:rPr lang="en" dirty="0"/>
              <a:t> at the latest</a:t>
            </a:r>
            <a:r>
              <a:rPr kumimoji="0" lang="en" i="0" u="none" strike="noStrike" kern="1200" cap="none" spc="0" normalizeH="0" baseline="0" noProof="0" dirty="0">
                <a:ln>
                  <a:noFill/>
                </a:ln>
                <a:effectLst/>
                <a:uLnTx/>
                <a:uFillTx/>
              </a:rPr>
              <a:t>……</a:t>
            </a:r>
            <a:r>
              <a:rPr lang="en" dirty="0"/>
              <a:t>​</a:t>
            </a:r>
            <a:endParaRPr lang="nl-NL" dirty="0"/>
          </a:p>
          <a:p>
            <a:pPr>
              <a:defRPr/>
            </a:pPr>
            <a:endParaRPr lang="en" dirty="0"/>
          </a:p>
          <a:p>
            <a:pPr>
              <a:defRPr/>
            </a:pPr>
            <a:r>
              <a:rPr lang="en" dirty="0"/>
              <a:t>At the same time, we are working on the transition to green steel</a:t>
            </a:r>
            <a:r>
              <a:rPr kumimoji="0" lang="en" i="0" u="none" strike="noStrike" kern="1200" cap="none" spc="0" normalizeH="0" baseline="0" noProof="0" dirty="0">
                <a:ln>
                  <a:noFill/>
                </a:ln>
                <a:effectLst/>
                <a:uLnTx/>
                <a:uFillTx/>
              </a:rPr>
              <a:t>:</a:t>
            </a:r>
            <a:r>
              <a:rPr lang="en" dirty="0"/>
              <a:t>​</a:t>
            </a:r>
            <a:endParaRPr lang="nl-NL" dirty="0">
              <a:cs typeface="Calibri"/>
            </a:endParaRPr>
          </a:p>
          <a:p>
            <a:pPr>
              <a:defRPr/>
            </a:pPr>
            <a:endParaRPr lang="en" dirty="0"/>
          </a:p>
          <a:p>
            <a:pPr>
              <a:defRPr/>
            </a:pPr>
            <a:r>
              <a:rPr lang="en" dirty="0"/>
              <a:t>This means that by </a:t>
            </a:r>
            <a:r>
              <a:rPr kumimoji="0" lang="en" b="0" i="0" u="none" strike="noStrike" kern="1200" cap="none" spc="0" normalizeH="0" baseline="0" noProof="0" dirty="0">
                <a:ln>
                  <a:noFill/>
                </a:ln>
                <a:effectLst/>
                <a:uLnTx/>
                <a:uFillTx/>
              </a:rPr>
              <a:t>2050 </a:t>
            </a:r>
            <a:r>
              <a:rPr lang="en" dirty="0"/>
              <a:t>we will be producing </a:t>
            </a:r>
            <a:r>
              <a:rPr kumimoji="0" lang="en" b="0" i="0" u="none" strike="noStrike" kern="1200" cap="none" spc="0" normalizeH="0" baseline="0" noProof="0" dirty="0">
                <a:ln>
                  <a:noFill/>
                </a:ln>
                <a:effectLst/>
                <a:uLnTx/>
                <a:uFillTx/>
              </a:rPr>
              <a:t>CO2 neutral </a:t>
            </a:r>
            <a:r>
              <a:rPr lang="en" dirty="0"/>
              <a:t>steel based on hydrogen</a:t>
            </a:r>
            <a:r>
              <a:rPr kumimoji="0" lang="en" b="0" i="0" u="none" strike="noStrike" kern="1200" cap="none" spc="0" normalizeH="0" baseline="0" noProof="0" dirty="0">
                <a:ln>
                  <a:noFill/>
                </a:ln>
                <a:effectLst/>
                <a:uLnTx/>
                <a:uFillTx/>
              </a:rPr>
              <a:t>.</a:t>
            </a:r>
            <a:endParaRPr lang="nl-NL" dirty="0"/>
          </a:p>
          <a:p>
            <a:pPr marL="285750" indent="-285750">
              <a:buFont typeface="Arial"/>
              <a:buChar char="•"/>
              <a:defRPr/>
            </a:pPr>
            <a:r>
              <a:rPr lang="en" dirty="0"/>
              <a:t>That we will have already phased out our first blast furnace by </a:t>
            </a:r>
            <a:r>
              <a:rPr kumimoji="0" lang="en" b="0" i="0" u="none" strike="noStrike" kern="1200" cap="none" spc="0" normalizeH="0" baseline="0" noProof="0" dirty="0">
                <a:ln>
                  <a:noFill/>
                </a:ln>
                <a:effectLst/>
                <a:uLnTx/>
                <a:uFillTx/>
              </a:rPr>
              <a:t>2030 </a:t>
            </a:r>
            <a:r>
              <a:rPr lang="en" dirty="0"/>
              <a:t>and that we are making steel instead with new technology and based on hydrogen</a:t>
            </a:r>
            <a:r>
              <a:rPr kumimoji="0" lang="en" b="0" i="0" u="none" strike="noStrike" kern="1200" cap="none" spc="0" normalizeH="0" baseline="0" noProof="0" dirty="0">
                <a:ln>
                  <a:noFill/>
                </a:ln>
                <a:effectLst/>
                <a:uLnTx/>
                <a:uFillTx/>
              </a:rPr>
              <a:t>.</a:t>
            </a:r>
            <a:endParaRPr lang="nl-NL" dirty="0">
              <a:cs typeface="Calibri"/>
            </a:endParaRPr>
          </a:p>
          <a:p>
            <a:pPr marL="285750" indent="-285750">
              <a:buFont typeface="Arial"/>
              <a:buChar char="•"/>
              <a:defRPr/>
            </a:pPr>
            <a:r>
              <a:rPr lang="en" dirty="0"/>
              <a:t>That by replacing the first blast furnace </a:t>
            </a:r>
            <a:r>
              <a:rPr kumimoji="0" lang="en" b="0" i="0" u="none" strike="noStrike" kern="1200" cap="none" spc="0" normalizeH="0" baseline="0" noProof="0" dirty="0">
                <a:ln>
                  <a:noFill/>
                </a:ln>
                <a:effectLst/>
                <a:uLnTx/>
                <a:uFillTx/>
              </a:rPr>
              <a:t>in 2030 </a:t>
            </a:r>
            <a:r>
              <a:rPr lang="en" dirty="0"/>
              <a:t>we will have reduced at least </a:t>
            </a:r>
            <a:r>
              <a:rPr kumimoji="0" lang="en" b="0" i="0" u="none" strike="noStrike" kern="1200" cap="none" spc="0" normalizeH="0" baseline="0" noProof="0" dirty="0">
                <a:ln>
                  <a:noFill/>
                </a:ln>
                <a:effectLst/>
                <a:uLnTx/>
                <a:uFillTx/>
              </a:rPr>
              <a:t>30% </a:t>
            </a:r>
            <a:r>
              <a:rPr lang="en" dirty="0"/>
              <a:t>of our </a:t>
            </a:r>
            <a:r>
              <a:rPr kumimoji="0" lang="en" b="0" i="0" u="none" strike="noStrike" kern="1200" cap="none" spc="0" normalizeH="0" baseline="0" noProof="0" dirty="0">
                <a:ln>
                  <a:noFill/>
                </a:ln>
                <a:effectLst/>
                <a:uLnTx/>
                <a:uFillTx/>
              </a:rPr>
              <a:t>CO2 </a:t>
            </a:r>
            <a:r>
              <a:rPr lang="en" dirty="0"/>
              <a:t>emissions</a:t>
            </a:r>
            <a:r>
              <a:rPr kumimoji="0" lang="en" b="0" i="0" u="none" strike="noStrike" kern="1200" cap="none" spc="0" normalizeH="0" baseline="0" noProof="0" dirty="0">
                <a:ln>
                  <a:noFill/>
                </a:ln>
                <a:effectLst/>
                <a:uLnTx/>
                <a:uFillTx/>
              </a:rPr>
              <a:t>. </a:t>
            </a:r>
            <a:r>
              <a:rPr lang="en" dirty="0"/>
              <a:t>We are still investigating which additional measures we can take to achieve a </a:t>
            </a:r>
            <a:r>
              <a:rPr kumimoji="0" lang="en" b="0" i="0" u="none" strike="noStrike" kern="1200" cap="none" spc="0" normalizeH="0" baseline="0" noProof="0" dirty="0">
                <a:ln>
                  <a:noFill/>
                </a:ln>
                <a:effectLst/>
                <a:uLnTx/>
                <a:uFillTx/>
              </a:rPr>
              <a:t>40% CO2 </a:t>
            </a:r>
            <a:r>
              <a:rPr lang="en" dirty="0"/>
              <a:t>reduction</a:t>
            </a:r>
            <a:r>
              <a:rPr kumimoji="0" lang="en" b="0" i="0" u="none" strike="noStrike" kern="1200" cap="none" spc="0" normalizeH="0" baseline="0" noProof="0" dirty="0">
                <a:ln>
                  <a:noFill/>
                </a:ln>
                <a:effectLst/>
                <a:uLnTx/>
                <a:uFillTx/>
              </a:rPr>
              <a:t>.</a:t>
            </a:r>
            <a:endParaRPr lang="nl-NL" dirty="0">
              <a:cs typeface="Calibri"/>
            </a:endParaRPr>
          </a:p>
          <a:p>
            <a:pPr marL="285750" indent="-285750">
              <a:buFont typeface="Arial"/>
              <a:buChar char="•"/>
              <a:defRPr/>
            </a:pPr>
            <a:r>
              <a:rPr kumimoji="0" lang="en" b="0" i="0" u="none" strike="noStrike" kern="1200" cap="none" spc="0" normalizeH="0" baseline="0" noProof="0" dirty="0">
                <a:ln>
                  <a:noFill/>
                </a:ln>
                <a:effectLst/>
                <a:uLnTx/>
                <a:uFillTx/>
              </a:rPr>
              <a:t>We </a:t>
            </a:r>
            <a:r>
              <a:rPr lang="en" dirty="0"/>
              <a:t>then phase out the second blast furnace in order to be able to reduce the remaining </a:t>
            </a:r>
            <a:r>
              <a:rPr kumimoji="0" lang="en" b="0" i="0" u="none" strike="noStrike" kern="1200" cap="none" spc="0" normalizeH="0" baseline="0" noProof="0" dirty="0">
                <a:ln>
                  <a:noFill/>
                </a:ln>
                <a:effectLst/>
                <a:uLnTx/>
                <a:uFillTx/>
              </a:rPr>
              <a:t>60 - 70% </a:t>
            </a:r>
            <a:r>
              <a:rPr lang="en" dirty="0"/>
              <a:t>CO2</a:t>
            </a:r>
            <a:r>
              <a:rPr kumimoji="0" lang="en" b="0" i="0" u="none" strike="noStrike" kern="1200" cap="none" spc="0" normalizeH="0" baseline="0" noProof="0" dirty="0">
                <a:ln>
                  <a:noFill/>
                </a:ln>
                <a:effectLst/>
                <a:uLnTx/>
                <a:uFillTx/>
              </a:rPr>
              <a:t>.</a:t>
            </a:r>
            <a:r>
              <a:rPr lang="en" dirty="0"/>
              <a:t>​</a:t>
            </a:r>
            <a:endParaRPr lang="nl-NL" dirty="0">
              <a:cs typeface="Calibri"/>
            </a:endParaRPr>
          </a:p>
          <a:p>
            <a:pPr marL="285750" indent="-285750">
              <a:buFont typeface="Arial"/>
              <a:buChar char="•"/>
              <a:defRPr/>
            </a:pPr>
            <a:r>
              <a:rPr kumimoji="0" lang="en" b="0" i="0" u="none" strike="noStrike" kern="1200" cap="none" spc="0" normalizeH="0" baseline="0" noProof="0" dirty="0">
                <a:ln>
                  <a:noFill/>
                </a:ln>
                <a:effectLst/>
                <a:uLnTx/>
                <a:uFillTx/>
              </a:rPr>
              <a:t>We </a:t>
            </a:r>
            <a:r>
              <a:rPr lang="en" dirty="0"/>
              <a:t>want to be sure that </a:t>
            </a:r>
            <a:r>
              <a:rPr kumimoji="0" lang="en" b="0" i="0" u="none" strike="noStrike" kern="1200" cap="none" spc="0" normalizeH="0" baseline="0" noProof="0" dirty="0">
                <a:ln>
                  <a:noFill/>
                </a:ln>
                <a:effectLst/>
                <a:uLnTx/>
                <a:uFillTx/>
              </a:rPr>
              <a:t>we </a:t>
            </a:r>
            <a:r>
              <a:rPr lang="en" dirty="0"/>
              <a:t>can produce the same amount of steel of the same quality on that scale</a:t>
            </a:r>
            <a:r>
              <a:rPr kumimoji="0" lang="en" b="0" i="0" u="none" strike="noStrike" kern="1200" cap="none" spc="0" normalizeH="0" baseline="0" noProof="0" dirty="0">
                <a:ln>
                  <a:noFill/>
                </a:ln>
                <a:effectLst/>
                <a:uLnTx/>
                <a:uFillTx/>
              </a:rPr>
              <a:t>.</a:t>
            </a:r>
            <a:endParaRPr lang="nl-NL"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endParaRPr lang="en-GB"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 May, 2022</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915687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734" y="4444686"/>
            <a:ext cx="5515370" cy="169277"/>
          </a:xfrm>
        </p:spPr>
        <p:txBody>
          <a:bodyPr/>
          <a:lstStyle/>
          <a:p>
            <a:pPr marL="171450" indent="-171450">
              <a:buFont typeface="Arial"/>
              <a:buChar char="•"/>
              <a:defRPr/>
            </a:pPr>
            <a:r>
              <a:rPr lang="en" dirty="0"/>
              <a:t>Tata Steel Netherlands is one of the most CO2-efficient steel companies worldwide.</a:t>
            </a:r>
            <a:endParaRPr lang="nl-NL" dirty="0">
              <a:cs typeface="Calibri"/>
            </a:endParaRPr>
          </a:p>
          <a:p>
            <a:pPr marL="171450" indent="-171450">
              <a:buFont typeface="Arial"/>
              <a:buChar char="•"/>
              <a:defRPr/>
            </a:pPr>
            <a:endParaRPr lang="en" dirty="0">
              <a:cs typeface="Calibri"/>
            </a:endParaRPr>
          </a:p>
          <a:p>
            <a:pPr marL="171450" indent="-171450">
              <a:buFont typeface="Arial"/>
              <a:buChar char="•"/>
              <a:defRPr/>
            </a:pPr>
            <a:r>
              <a:rPr lang="en" dirty="0"/>
              <a:t>TSIJ is in second place in </a:t>
            </a:r>
            <a:r>
              <a:rPr lang="en" dirty="0" err="1"/>
              <a:t>WorldSteel's</a:t>
            </a:r>
            <a:r>
              <a:rPr lang="en" dirty="0"/>
              <a:t> most recent benchmark when it comes to making CO2 efficient steel. Which companies are in the other places is not made public.</a:t>
            </a:r>
            <a:endParaRPr lang="nl-NL" dirty="0">
              <a:cs typeface="Calibri"/>
            </a:endParaRPr>
          </a:p>
          <a:p>
            <a:pPr marL="171450" indent="-171450">
              <a:buFont typeface="Arial"/>
              <a:buChar char="•"/>
              <a:defRPr/>
            </a:pPr>
            <a:endParaRPr lang="en" dirty="0">
              <a:cs typeface="Calibri"/>
            </a:endParaRPr>
          </a:p>
          <a:p>
            <a:pPr marL="171450" indent="-171450">
              <a:buFont typeface="Arial"/>
              <a:buChar char="•"/>
              <a:defRPr/>
            </a:pPr>
            <a:r>
              <a:rPr lang="en" dirty="0"/>
              <a:t>This is the result of years of effort to make our steelmaking process as energy-efficient as possible.​</a:t>
            </a:r>
            <a:endParaRPr lang="nl-NL" dirty="0">
              <a:cs typeface="Calibri"/>
            </a:endParaRPr>
          </a:p>
          <a:p>
            <a:pPr marL="171450" indent="-171450">
              <a:buFont typeface="Arial"/>
              <a:buChar char="•"/>
              <a:defRPr/>
            </a:pPr>
            <a:endParaRPr lang="en" dirty="0">
              <a:cs typeface="Calibri"/>
            </a:endParaRPr>
          </a:p>
          <a:p>
            <a:pPr marL="171450" indent="-171450">
              <a:buFont typeface="Arial"/>
              <a:buChar char="•"/>
              <a:defRPr/>
            </a:pPr>
            <a:r>
              <a:rPr lang="en" dirty="0"/>
              <a:t>In recent years we have already done a lot to achieve this, but to be able to meet the climate ambitions, this is not enough.</a:t>
            </a:r>
            <a:endParaRPr lang="nl-NL" dirty="0">
              <a:cs typeface="Calibri"/>
            </a:endParaRPr>
          </a:p>
          <a:p>
            <a:endParaRPr lang="en-GB"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 May, 2022</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15261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pPr>
              <a:defRPr/>
            </a:pPr>
            <a:r>
              <a:rPr kumimoji="0" lang="en" b="1" i="0" u="none" strike="noStrike" kern="1200" cap="none" spc="0" normalizeH="0" baseline="0" noProof="0" dirty="0">
                <a:ln>
                  <a:noFill/>
                </a:ln>
                <a:effectLst/>
                <a:uLnTx/>
                <a:uFillTx/>
              </a:rPr>
              <a:t>90% </a:t>
            </a:r>
            <a:r>
              <a:rPr lang="en" b="1" dirty="0"/>
              <a:t>of the emissions occur during the production of </a:t>
            </a:r>
            <a:r>
              <a:rPr kumimoji="0" lang="en" b="1" i="0" u="none" strike="noStrike" kern="1200" cap="none" spc="0" normalizeH="0" baseline="0" noProof="0" dirty="0">
                <a:ln>
                  <a:noFill/>
                </a:ln>
                <a:effectLst/>
                <a:uLnTx/>
                <a:uFillTx/>
              </a:rPr>
              <a:t>(</a:t>
            </a:r>
            <a:r>
              <a:rPr lang="en" b="1" dirty="0"/>
              <a:t>raw) iron.</a:t>
            </a:r>
            <a:r>
              <a:rPr lang="en" dirty="0"/>
              <a:t> See steps </a:t>
            </a:r>
            <a:r>
              <a:rPr kumimoji="0" lang="en" b="0" i="0" u="none" strike="noStrike" kern="1200" cap="none" spc="0" normalizeH="0" baseline="0" noProof="0" dirty="0">
                <a:ln>
                  <a:noFill/>
                </a:ln>
                <a:effectLst/>
                <a:uLnTx/>
                <a:uFillTx/>
              </a:rPr>
              <a:t>1 </a:t>
            </a:r>
            <a:r>
              <a:rPr lang="en" dirty="0"/>
              <a:t>and </a:t>
            </a:r>
            <a:r>
              <a:rPr kumimoji="0" lang="en" b="0" i="0" u="none" strike="noStrike" kern="1200" cap="none" spc="0" normalizeH="0" baseline="0" noProof="0" dirty="0">
                <a:ln>
                  <a:noFill/>
                </a:ln>
                <a:effectLst/>
                <a:uLnTx/>
                <a:uFillTx/>
              </a:rPr>
              <a:t>2</a:t>
            </a:r>
            <a:r>
              <a:rPr lang="en" dirty="0"/>
              <a:t>. This is largely due to the use of coal. In order to achieve our climate ambitions, we therefore have to start greening there.</a:t>
            </a:r>
            <a:endParaRPr lang="nl-NL" dirty="0"/>
          </a:p>
          <a:p>
            <a:pPr>
              <a:defRPr/>
            </a:pPr>
            <a:endParaRPr lang="en" dirty="0"/>
          </a:p>
          <a:p>
            <a:pPr>
              <a:defRPr/>
            </a:pPr>
            <a:r>
              <a:rPr kumimoji="0" lang="en" b="0" i="0" u="none" strike="noStrike" kern="1200" cap="none" spc="0" normalizeH="0" baseline="0" noProof="0" dirty="0">
                <a:ln>
                  <a:noFill/>
                </a:ln>
                <a:effectLst/>
                <a:uLnTx/>
                <a:uFillTx/>
              </a:rPr>
              <a:t>IJmuiden is </a:t>
            </a:r>
            <a:r>
              <a:rPr lang="en" dirty="0"/>
              <a:t>now an integrated steel company where </a:t>
            </a:r>
            <a:r>
              <a:rPr kumimoji="0" lang="en" b="0" i="0" u="none" strike="noStrike" kern="1200" cap="none" spc="0" normalizeH="0" baseline="0" noProof="0" dirty="0">
                <a:ln>
                  <a:noFill/>
                </a:ln>
                <a:effectLst/>
                <a:uLnTx/>
                <a:uFillTx/>
              </a:rPr>
              <a:t>we </a:t>
            </a:r>
            <a:r>
              <a:rPr lang="en" dirty="0"/>
              <a:t>produce steel from coal</a:t>
            </a:r>
            <a:r>
              <a:rPr kumimoji="0" lang="en" b="0" i="0" u="none" strike="noStrike" kern="1200" cap="none" spc="0" normalizeH="0" baseline="0" noProof="0" dirty="0">
                <a:ln>
                  <a:noFill/>
                </a:ln>
                <a:effectLst/>
                <a:uLnTx/>
                <a:uFillTx/>
              </a:rPr>
              <a:t>.</a:t>
            </a:r>
            <a:r>
              <a:rPr lang="en" dirty="0"/>
              <a:t>
</a:t>
            </a:r>
          </a:p>
          <a:p>
            <a:pPr marL="285750" indent="-285750">
              <a:buFont typeface="Arial"/>
              <a:buChar char="•"/>
              <a:defRPr/>
            </a:pPr>
            <a:r>
              <a:rPr lang="en" dirty="0"/>
              <a:t>The raw materials iron ore and coal are first processed into </a:t>
            </a:r>
            <a:r>
              <a:rPr kumimoji="0" lang="en" i="0" u="none" strike="noStrike" kern="1200" cap="none" spc="0" normalizeH="0" baseline="0" noProof="0" dirty="0">
                <a:ln>
                  <a:noFill/>
                </a:ln>
                <a:effectLst/>
                <a:uLnTx/>
                <a:uFillTx/>
              </a:rPr>
              <a:t>pellets/sinter </a:t>
            </a:r>
            <a:r>
              <a:rPr lang="en" dirty="0"/>
              <a:t>and coke </a:t>
            </a:r>
            <a:r>
              <a:rPr kumimoji="0" lang="en" i="0" u="none" strike="noStrike" kern="1200" cap="none" spc="0" normalizeH="0" baseline="0" noProof="0" dirty="0">
                <a:ln>
                  <a:noFill/>
                </a:ln>
                <a:effectLst/>
                <a:uLnTx/>
                <a:uFillTx/>
              </a:rPr>
              <a:t>(</a:t>
            </a:r>
            <a:r>
              <a:rPr lang="en" dirty="0"/>
              <a:t>step </a:t>
            </a:r>
            <a:r>
              <a:rPr kumimoji="0" lang="en" i="0" u="none" strike="noStrike" kern="1200" cap="none" spc="0" normalizeH="0" baseline="0" noProof="0" dirty="0">
                <a:ln>
                  <a:noFill/>
                </a:ln>
                <a:effectLst/>
                <a:uLnTx/>
                <a:uFillTx/>
              </a:rPr>
              <a:t>1).</a:t>
            </a:r>
            <a:r>
              <a:rPr lang="en" dirty="0"/>
              <a:t>
</a:t>
            </a:r>
            <a:endParaRPr lang="en">
              <a:cs typeface="Calibri"/>
            </a:endParaRPr>
          </a:p>
          <a:p>
            <a:pPr marL="285750" indent="-285750">
              <a:buFont typeface="Arial"/>
              <a:buChar char="•"/>
              <a:defRPr/>
            </a:pPr>
            <a:r>
              <a:rPr kumimoji="0" lang="en" i="0" u="none" strike="noStrike" kern="1200" cap="none" spc="0" normalizeH="0" baseline="0" noProof="0" dirty="0">
                <a:ln>
                  <a:noFill/>
                </a:ln>
                <a:effectLst/>
                <a:uLnTx/>
                <a:uFillTx/>
              </a:rPr>
              <a:t>In </a:t>
            </a:r>
            <a:r>
              <a:rPr lang="en" dirty="0"/>
              <a:t>the blast furnace, the </a:t>
            </a:r>
            <a:r>
              <a:rPr kumimoji="0" lang="en" i="0" u="none" strike="noStrike" kern="1200" cap="none" spc="0" normalizeH="0" baseline="0" noProof="0" dirty="0">
                <a:ln>
                  <a:noFill/>
                </a:ln>
                <a:effectLst/>
                <a:uLnTx/>
                <a:uFillTx/>
              </a:rPr>
              <a:t>sinter </a:t>
            </a:r>
            <a:r>
              <a:rPr lang="en" dirty="0"/>
              <a:t>and </a:t>
            </a:r>
            <a:r>
              <a:rPr kumimoji="0" lang="en" i="0" u="none" strike="noStrike" kern="1200" cap="none" spc="0" normalizeH="0" baseline="0" noProof="0" dirty="0">
                <a:ln>
                  <a:noFill/>
                </a:ln>
                <a:effectLst/>
                <a:uLnTx/>
                <a:uFillTx/>
              </a:rPr>
              <a:t>pellets </a:t>
            </a:r>
            <a:r>
              <a:rPr lang="en" dirty="0"/>
              <a:t>are heated and converted into iron with the carbon from the coke </a:t>
            </a:r>
            <a:r>
              <a:rPr kumimoji="0" lang="en" i="0" u="none" strike="noStrike" kern="1200" cap="none" spc="0" normalizeH="0" baseline="0" noProof="0" dirty="0">
                <a:ln>
                  <a:noFill/>
                </a:ln>
                <a:effectLst/>
                <a:uLnTx/>
                <a:uFillTx/>
              </a:rPr>
              <a:t>(</a:t>
            </a:r>
            <a:r>
              <a:rPr lang="en" dirty="0"/>
              <a:t>step </a:t>
            </a:r>
            <a:r>
              <a:rPr kumimoji="0" lang="en" i="0" u="none" strike="noStrike" kern="1200" cap="none" spc="0" normalizeH="0" baseline="0" noProof="0" dirty="0">
                <a:ln>
                  <a:noFill/>
                </a:ln>
                <a:effectLst/>
                <a:uLnTx/>
                <a:uFillTx/>
              </a:rPr>
              <a:t>2).</a:t>
            </a:r>
            <a:r>
              <a:rPr lang="en" dirty="0"/>
              <a:t>
</a:t>
            </a:r>
            <a:endParaRPr lang="en">
              <a:cs typeface="Calibri"/>
            </a:endParaRPr>
          </a:p>
          <a:p>
            <a:pPr marL="285750" indent="-285750">
              <a:buFont typeface="Arial"/>
              <a:buChar char="•"/>
              <a:defRPr/>
            </a:pPr>
            <a:r>
              <a:rPr kumimoji="0" lang="en" i="0" u="none" strike="noStrike" kern="1200" cap="none" spc="0" normalizeH="0" baseline="0" noProof="0" dirty="0">
                <a:ln>
                  <a:noFill/>
                </a:ln>
                <a:effectLst/>
                <a:uLnTx/>
                <a:uFillTx/>
              </a:rPr>
              <a:t>In </a:t>
            </a:r>
            <a:r>
              <a:rPr lang="en" dirty="0"/>
              <a:t>the steel factory, steel is made from the liquid pig iron </a:t>
            </a:r>
            <a:r>
              <a:rPr kumimoji="0" lang="en" i="0" u="none" strike="noStrike" kern="1200" cap="none" spc="0" normalizeH="0" baseline="0" noProof="0" dirty="0">
                <a:ln>
                  <a:noFill/>
                </a:ln>
                <a:effectLst/>
                <a:uLnTx/>
                <a:uFillTx/>
              </a:rPr>
              <a:t>(</a:t>
            </a:r>
            <a:r>
              <a:rPr lang="en" dirty="0"/>
              <a:t>step </a:t>
            </a:r>
            <a:r>
              <a:rPr kumimoji="0" lang="en" i="0" u="none" strike="noStrike" kern="1200" cap="none" spc="0" normalizeH="0" baseline="0" noProof="0" dirty="0">
                <a:ln>
                  <a:noFill/>
                </a:ln>
                <a:effectLst/>
                <a:uLnTx/>
                <a:uFillTx/>
              </a:rPr>
              <a:t>3).</a:t>
            </a:r>
            <a:r>
              <a:rPr lang="en" dirty="0"/>
              <a:t>
</a:t>
            </a:r>
          </a:p>
          <a:p>
            <a:pPr>
              <a:defRPr/>
            </a:pPr>
            <a:endParaRPr lang="en" dirty="0"/>
          </a:p>
          <a:p>
            <a:pPr>
              <a:buFont typeface="Arial"/>
              <a:defRPr/>
            </a:pPr>
            <a:r>
              <a:rPr kumimoji="0" lang="en" b="0" i="0" u="none" strike="noStrike" kern="1200" cap="none" spc="0" normalizeH="0" baseline="0" noProof="0" dirty="0">
                <a:ln>
                  <a:noFill/>
                </a:ln>
                <a:effectLst/>
                <a:uLnTx/>
                <a:uFillTx/>
              </a:rPr>
              <a:t>In </a:t>
            </a:r>
            <a:r>
              <a:rPr lang="en" dirty="0"/>
              <a:t>our </a:t>
            </a:r>
            <a:r>
              <a:rPr lang="en" dirty="0" err="1"/>
              <a:t>decarbonisation</a:t>
            </a:r>
            <a:r>
              <a:rPr lang="en" dirty="0"/>
              <a:t> strategy, we reach into the so-called heart of our production process</a:t>
            </a:r>
            <a:r>
              <a:rPr kumimoji="0" lang="en" b="0" i="0" u="none" strike="noStrike" kern="1200" cap="none" spc="0" normalizeH="0" baseline="0" noProof="0" dirty="0">
                <a:ln>
                  <a:noFill/>
                </a:ln>
                <a:effectLst/>
                <a:uLnTx/>
                <a:uFillTx/>
              </a:rPr>
              <a:t>. </a:t>
            </a:r>
            <a:r>
              <a:rPr lang="en" dirty="0"/>
              <a:t>And we are replacing the blast furnaces</a:t>
            </a:r>
            <a:r>
              <a:rPr kumimoji="0" lang="en" b="0" i="0" u="none" strike="noStrike" kern="1200" cap="none" spc="0" normalizeH="0" baseline="0" noProof="0" dirty="0">
                <a:ln>
                  <a:noFill/>
                </a:ln>
                <a:effectLst/>
                <a:uLnTx/>
                <a:uFillTx/>
              </a:rPr>
              <a:t>, </a:t>
            </a:r>
            <a:r>
              <a:rPr lang="en" dirty="0"/>
              <a:t>which run on coal</a:t>
            </a:r>
            <a:r>
              <a:rPr kumimoji="0" lang="en" b="0" i="0" u="none" strike="noStrike" kern="1200" cap="none" spc="0" normalizeH="0" baseline="0" noProof="0" dirty="0">
                <a:ln>
                  <a:noFill/>
                </a:ln>
                <a:effectLst/>
                <a:uLnTx/>
                <a:uFillTx/>
              </a:rPr>
              <a:t>, </a:t>
            </a:r>
            <a:r>
              <a:rPr lang="en" dirty="0"/>
              <a:t>with a new technology that can make steel based on hydrogen</a:t>
            </a:r>
            <a:r>
              <a:rPr kumimoji="0" lang="en" b="0" i="0" u="none" strike="noStrike" kern="1200" cap="none" spc="0" normalizeH="0" baseline="0" noProof="0" dirty="0">
                <a:ln>
                  <a:noFill/>
                </a:ln>
                <a:effectLst/>
                <a:uLnTx/>
                <a:uFillTx/>
              </a:rPr>
              <a:t>.</a:t>
            </a:r>
            <a:r>
              <a:rPr lang="en" dirty="0"/>
              <a:t>
 In addition, we are also investigating which additional</a:t>
            </a:r>
            <a:r>
              <a:rPr kumimoji="0" lang="en" b="0" i="0" u="none" strike="noStrike" kern="1200" cap="none" spc="0" normalizeH="0" baseline="0" noProof="0" dirty="0">
                <a:ln>
                  <a:noFill/>
                </a:ln>
                <a:effectLst/>
                <a:uLnTx/>
                <a:uFillTx/>
              </a:rPr>
              <a:t> CO2 </a:t>
            </a:r>
            <a:r>
              <a:rPr lang="en" dirty="0"/>
              <a:t>measures are needed to reduce our </a:t>
            </a:r>
            <a:r>
              <a:rPr kumimoji="0" lang="en" b="0" i="0" u="none" strike="noStrike" kern="1200" cap="none" spc="0" normalizeH="0" baseline="0" noProof="0" dirty="0">
                <a:ln>
                  <a:noFill/>
                </a:ln>
                <a:effectLst/>
                <a:uLnTx/>
                <a:uFillTx/>
              </a:rPr>
              <a:t>CO2 </a:t>
            </a:r>
            <a:r>
              <a:rPr lang="en" dirty="0"/>
              <a:t>emissions before 2030</a:t>
            </a:r>
            <a:r>
              <a:rPr kumimoji="0" lang="en" b="0" i="0" u="none" strike="noStrike" kern="1200" cap="none" spc="0" normalizeH="0" baseline="0" noProof="0" dirty="0">
                <a:ln>
                  <a:noFill/>
                </a:ln>
                <a:effectLst/>
                <a:uLnTx/>
                <a:uFillTx/>
              </a:rPr>
              <a:t>. </a:t>
            </a:r>
            <a:r>
              <a:rPr lang="en" dirty="0"/>
              <a:t>This goes further than </a:t>
            </a:r>
            <a:r>
              <a:rPr kumimoji="0" lang="en" b="0" i="0" u="none" strike="noStrike" kern="1200" cap="none" spc="0" normalizeH="0" baseline="0" noProof="0" dirty="0">
                <a:ln>
                  <a:noFill/>
                </a:ln>
                <a:effectLst/>
                <a:uLnTx/>
                <a:uFillTx/>
              </a:rPr>
              <a:t>TSIJ, we </a:t>
            </a:r>
            <a:r>
              <a:rPr lang="en" dirty="0"/>
              <a:t>also look at the entire value chain </a:t>
            </a:r>
            <a:r>
              <a:rPr kumimoji="0" lang="en" b="0" i="0" u="none" strike="noStrike" kern="1200" cap="none" spc="0" normalizeH="0" baseline="0" noProof="0" dirty="0">
                <a:ln>
                  <a:noFill/>
                </a:ln>
                <a:effectLst/>
                <a:uLnTx/>
                <a:uFillTx/>
              </a:rPr>
              <a:t>(</a:t>
            </a:r>
            <a:r>
              <a:rPr lang="en" dirty="0"/>
              <a:t>including </a:t>
            </a:r>
            <a:r>
              <a:rPr kumimoji="0" lang="en" b="0" i="0" u="none" strike="noStrike" kern="1200" cap="none" spc="0" normalizeH="0" baseline="0" noProof="0" dirty="0">
                <a:ln>
                  <a:noFill/>
                </a:ln>
                <a:effectLst/>
                <a:uLnTx/>
                <a:uFillTx/>
              </a:rPr>
              <a:t>DSO).</a:t>
            </a:r>
            <a:r>
              <a:rPr lang="en" dirty="0"/>
              <a:t>
Examples that you can think of are the further reduction of </a:t>
            </a:r>
            <a:r>
              <a:rPr kumimoji="0" lang="en" b="0" i="0" u="none" strike="noStrike" kern="1200" cap="none" spc="0" normalizeH="0" baseline="0" noProof="0" dirty="0">
                <a:ln>
                  <a:noFill/>
                </a:ln>
                <a:effectLst/>
                <a:uLnTx/>
                <a:uFillTx/>
              </a:rPr>
              <a:t>CO2 </a:t>
            </a:r>
            <a:r>
              <a:rPr lang="en" dirty="0"/>
              <a:t>emissions during the </a:t>
            </a:r>
            <a:r>
              <a:rPr kumimoji="0" lang="en" b="0" i="0" u="none" strike="noStrike" kern="1200" cap="none" spc="0" normalizeH="0" baseline="0" noProof="0" dirty="0">
                <a:ln>
                  <a:noFill/>
                </a:ln>
                <a:effectLst/>
                <a:uLnTx/>
                <a:uFillTx/>
              </a:rPr>
              <a:t>transport </a:t>
            </a:r>
            <a:r>
              <a:rPr lang="en" dirty="0"/>
              <a:t>of raw materials to the factory and of our products to the customer</a:t>
            </a:r>
            <a:r>
              <a:rPr kumimoji="0" lang="en" b="0" i="0" u="none" strike="noStrike" kern="1200" cap="none" spc="0" normalizeH="0" baseline="0" noProof="0" dirty="0">
                <a:ln>
                  <a:noFill/>
                </a:ln>
                <a:effectLst/>
                <a:uLnTx/>
                <a:uFillTx/>
              </a:rPr>
              <a:t>.</a:t>
            </a:r>
            <a:endParaRPr lang="en">
              <a:cs typeface="Calibri"/>
            </a:endParaRPr>
          </a:p>
          <a:p>
            <a:pPr marL="0" marR="0" lvl="0" indent="0" algn="l" defTabSz="87252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87252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6E6F73"/>
                </a:solidFill>
                <a:effectLst/>
                <a:uLnTx/>
                <a:uFillTx/>
                <a:latin typeface="Arial" panose="020B0604020202020204" pitchFamily="34" charset="0"/>
                <a:ea typeface="+mn-ea"/>
                <a:cs typeface="+mn-cs"/>
                <a:sym typeface="+mn-lt"/>
              </a:rPr>
              <a:t>Notes view: </a:t>
            </a:r>
            <a:fld id="{128CEAFE-FA94-43E5-B0FF-D47E1CCDD1B4}" type="slidenum">
              <a:rPr kumimoji="0" lang="en-GB" sz="1400" b="0" i="0" u="none" strike="noStrike" kern="1200" cap="none" spc="0" normalizeH="0" baseline="0" noProof="0" smtClean="0">
                <a:ln>
                  <a:noFill/>
                </a:ln>
                <a:solidFill>
                  <a:srgbClr val="6E6F73"/>
                </a:solidFill>
                <a:effectLst/>
                <a:uLnTx/>
                <a:uFillTx/>
                <a:latin typeface="Arial" panose="020B0604020202020204" pitchFamily="34" charset="0"/>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400" b="0" i="0" u="none" strike="noStrike" kern="1200" cap="none" spc="0" normalizeH="0" baseline="0" noProof="0" dirty="0">
              <a:ln>
                <a:noFill/>
              </a:ln>
              <a:solidFill>
                <a:srgbClr val="6E6F73"/>
              </a:solidFill>
              <a:effectLst/>
              <a:uLnTx/>
              <a:uFillTx/>
              <a:latin typeface="Arial" panose="020B0604020202020204" pitchFamily="34" charset="0"/>
              <a:ea typeface="+mn-ea"/>
              <a:cs typeface="+mn-cs"/>
              <a:sym typeface="+mn-lt"/>
            </a:endParaRPr>
          </a:p>
        </p:txBody>
      </p:sp>
    </p:spTree>
    <p:extLst>
      <p:ext uri="{BB962C8B-B14F-4D97-AF65-F5344CB8AC3E}">
        <p14:creationId xmlns:p14="http://schemas.microsoft.com/office/powerpoint/2010/main" val="168359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72520">
              <a:defRPr/>
            </a:pPr>
            <a:r>
              <a:rPr lang="en" dirty="0"/>
              <a:t>With</a:t>
            </a:r>
            <a:r>
              <a:rPr lang="en" dirty="0">
                <a:sym typeface="+mj-lt"/>
              </a:rPr>
              <a:t> the switch to </a:t>
            </a:r>
            <a:r>
              <a:rPr kumimoji="0" lang="en" i="0" u="none" strike="noStrike" kern="1200" cap="none" spc="0" normalizeH="0" baseline="0" noProof="0" dirty="0">
                <a:ln>
                  <a:noFill/>
                </a:ln>
                <a:effectLst/>
                <a:uLnTx/>
                <a:uFillTx/>
                <a:sym typeface="+mj-lt"/>
              </a:rPr>
              <a:t>DRI </a:t>
            </a:r>
            <a:r>
              <a:rPr lang="en" dirty="0">
                <a:sym typeface="+mj-lt"/>
              </a:rPr>
              <a:t>technology</a:t>
            </a:r>
            <a:r>
              <a:rPr kumimoji="0" lang="en" i="0" u="none" strike="noStrike" kern="1200" cap="none" spc="0" normalizeH="0" baseline="0" noProof="0" dirty="0">
                <a:ln>
                  <a:noFill/>
                </a:ln>
                <a:effectLst/>
                <a:uLnTx/>
                <a:uFillTx/>
                <a:sym typeface="+mj-lt"/>
              </a:rPr>
              <a:t>, TSN </a:t>
            </a:r>
            <a:r>
              <a:rPr lang="en" dirty="0">
                <a:sym typeface="+mj-lt"/>
              </a:rPr>
              <a:t>can switch to hydrogen-based production</a:t>
            </a:r>
            <a:r>
              <a:rPr kumimoji="0" lang="en" i="0" u="none" strike="noStrike" kern="1200" cap="none" spc="0" normalizeH="0" baseline="0" noProof="0" dirty="0">
                <a:ln>
                  <a:noFill/>
                </a:ln>
                <a:effectLst/>
                <a:uLnTx/>
                <a:uFillTx/>
                <a:sym typeface="+mj-lt"/>
              </a:rPr>
              <a:t>.. </a:t>
            </a:r>
            <a:r>
              <a:rPr lang="en" dirty="0">
                <a:sym typeface="+mj-lt"/>
              </a:rPr>
              <a:t>​</a:t>
            </a:r>
            <a:endParaRPr lang="nl-NL" dirty="0"/>
          </a:p>
          <a:p>
            <a:pPr defTabSz="872520">
              <a:defRPr/>
            </a:pPr>
            <a:endParaRPr lang="en" dirty="0">
              <a:cs typeface="Calibri"/>
            </a:endParaRPr>
          </a:p>
          <a:p>
            <a:pPr defTabSz="872520">
              <a:defRPr/>
            </a:pPr>
            <a:r>
              <a:rPr lang="en" dirty="0">
                <a:sym typeface="+mj-lt"/>
              </a:rPr>
              <a:t>To start making green steel</a:t>
            </a:r>
            <a:r>
              <a:rPr kumimoji="0" lang="en" b="0" i="0" u="none" strike="noStrike" kern="1200" cap="none" spc="0" normalizeH="0" baseline="0" noProof="0" dirty="0">
                <a:ln>
                  <a:noFill/>
                </a:ln>
                <a:effectLst/>
                <a:uLnTx/>
                <a:uFillTx/>
                <a:sym typeface="+mj-lt"/>
              </a:rPr>
              <a:t>, </a:t>
            </a:r>
            <a:r>
              <a:rPr lang="en" dirty="0">
                <a:sym typeface="+mj-lt"/>
              </a:rPr>
              <a:t>we are replacing our blast furnaces with </a:t>
            </a:r>
            <a:r>
              <a:rPr kumimoji="0" lang="en" b="0" i="0" u="none" strike="noStrike" kern="1200" cap="none" spc="0" normalizeH="0" baseline="0" noProof="0" dirty="0">
                <a:ln>
                  <a:noFill/>
                </a:ln>
                <a:effectLst/>
                <a:uLnTx/>
                <a:uFillTx/>
                <a:sym typeface="+mj-lt"/>
              </a:rPr>
              <a:t>Direct </a:t>
            </a:r>
            <a:r>
              <a:rPr lang="en" dirty="0">
                <a:sym typeface="+mj-lt"/>
              </a:rPr>
              <a:t>Reduced technology. This </a:t>
            </a:r>
            <a:r>
              <a:rPr kumimoji="0" lang="en" b="0" i="0" u="none" strike="noStrike" kern="1200" cap="none" spc="0" normalizeH="0" baseline="0" noProof="0" dirty="0">
                <a:ln>
                  <a:noFill/>
                </a:ln>
                <a:effectLst/>
                <a:uLnTx/>
                <a:uFillTx/>
                <a:sym typeface="+mj-lt"/>
              </a:rPr>
              <a:t>is </a:t>
            </a:r>
            <a:r>
              <a:rPr lang="en" dirty="0">
                <a:sym typeface="+mj-lt"/>
              </a:rPr>
              <a:t>a technology that, </a:t>
            </a:r>
            <a:r>
              <a:rPr kumimoji="0" lang="en" b="0" i="0" u="none" strike="noStrike" kern="1200" cap="none" spc="0" normalizeH="0" baseline="0" noProof="0" dirty="0">
                <a:ln>
                  <a:noFill/>
                </a:ln>
                <a:effectLst/>
                <a:uLnTx/>
                <a:uFillTx/>
                <a:sym typeface="+mj-lt"/>
              </a:rPr>
              <a:t>in </a:t>
            </a:r>
            <a:r>
              <a:rPr lang="en" dirty="0">
                <a:sym typeface="+mj-lt"/>
              </a:rPr>
              <a:t>combination with </a:t>
            </a:r>
            <a:r>
              <a:rPr lang="en" dirty="0"/>
              <a:t>electric</a:t>
            </a:r>
            <a:r>
              <a:rPr lang="en" dirty="0">
                <a:sym typeface="+mj-lt"/>
              </a:rPr>
              <a:t> furnaces, can </a:t>
            </a:r>
            <a:r>
              <a:rPr lang="en" dirty="0"/>
              <a:t>make iron from hydrogen and/or natural gas</a:t>
            </a:r>
            <a:r>
              <a:rPr kumimoji="0" lang="en" b="0" i="0" u="none" strike="noStrike" kern="1200" cap="none" spc="0" normalizeH="0" baseline="0" noProof="0" dirty="0">
                <a:ln>
                  <a:noFill/>
                </a:ln>
                <a:effectLst/>
                <a:uLnTx/>
                <a:uFillTx/>
                <a:sym typeface="+mj-lt"/>
              </a:rPr>
              <a:t>.</a:t>
            </a:r>
            <a:endParaRPr lang="en" dirty="0">
              <a:cs typeface="Calibri"/>
            </a:endParaRPr>
          </a:p>
          <a:p>
            <a:pPr defTabSz="872520">
              <a:defRPr/>
            </a:pPr>
            <a:endParaRPr lang="en" dirty="0">
              <a:sym typeface="+mj-lt"/>
            </a:endParaRPr>
          </a:p>
          <a:p>
            <a:pPr defTabSz="872520">
              <a:defRPr/>
            </a:pPr>
            <a:r>
              <a:rPr lang="en" b="1" dirty="0">
                <a:sym typeface="+mj-lt"/>
              </a:rPr>
              <a:t>How it</a:t>
            </a:r>
            <a:r>
              <a:rPr lang="en" b="1" dirty="0"/>
              <a:t> works</a:t>
            </a:r>
            <a:r>
              <a:rPr kumimoji="0" lang="en" b="1" i="0" u="none" strike="noStrike" kern="1200" cap="none" spc="0" normalizeH="0" baseline="0" noProof="0" dirty="0">
                <a:ln>
                  <a:noFill/>
                </a:ln>
                <a:effectLst/>
                <a:uLnTx/>
                <a:uFillTx/>
                <a:sym typeface="+mj-lt"/>
              </a:rPr>
              <a:t>:</a:t>
            </a:r>
            <a:r>
              <a:rPr lang="en" b="1" dirty="0">
                <a:sym typeface="+mj-lt"/>
              </a:rPr>
              <a:t> ​</a:t>
            </a:r>
            <a:endParaRPr lang="en" dirty="0">
              <a:cs typeface="Calibri"/>
            </a:endParaRPr>
          </a:p>
          <a:p>
            <a:pPr marL="171450" indent="-171450" defTabSz="872520">
              <a:buFont typeface="Arial"/>
              <a:buChar char="•"/>
              <a:defRPr/>
            </a:pPr>
            <a:r>
              <a:rPr kumimoji="0" lang="en" b="0" i="0" u="none" strike="noStrike" kern="1200" cap="none" spc="0" normalizeH="0" baseline="0" noProof="0" dirty="0">
                <a:ln>
                  <a:noFill/>
                </a:ln>
                <a:effectLst/>
                <a:uLnTx/>
                <a:uFillTx/>
              </a:rPr>
              <a:t>In </a:t>
            </a:r>
            <a:r>
              <a:rPr lang="en" dirty="0"/>
              <a:t>a DRI plant you make reduced iron pellets that have not yet been melted</a:t>
            </a:r>
            <a:r>
              <a:rPr kumimoji="0" lang="en" b="0" i="0" u="none" strike="noStrike" kern="1200" cap="none" spc="0" normalizeH="0" baseline="0" noProof="0" dirty="0">
                <a:ln>
                  <a:noFill/>
                </a:ln>
                <a:effectLst/>
                <a:uLnTx/>
                <a:uFillTx/>
              </a:rPr>
              <a:t>.</a:t>
            </a:r>
            <a:endParaRPr lang="en" dirty="0">
              <a:cs typeface="Calibri"/>
            </a:endParaRPr>
          </a:p>
          <a:p>
            <a:pPr marL="171450" indent="-171450" defTabSz="872520">
              <a:buFont typeface="Arial"/>
              <a:buChar char="•"/>
              <a:defRPr/>
            </a:pPr>
            <a:r>
              <a:rPr lang="en" dirty="0"/>
              <a:t>Instead </a:t>
            </a:r>
            <a:r>
              <a:rPr kumimoji="0" lang="en" b="0" i="0" u="none" strike="noStrike" kern="1200" cap="none" spc="0" normalizeH="0" baseline="0" noProof="0" dirty="0">
                <a:ln>
                  <a:noFill/>
                </a:ln>
                <a:effectLst/>
                <a:uLnTx/>
                <a:uFillTx/>
              </a:rPr>
              <a:t>of </a:t>
            </a:r>
            <a:r>
              <a:rPr lang="en" dirty="0"/>
              <a:t>coal and coke, this technology uses hydrogen or natural gas to reduce the </a:t>
            </a:r>
            <a:r>
              <a:rPr kumimoji="0" lang="en" b="0" i="0" u="none" strike="noStrike" kern="1200" cap="none" spc="0" normalizeH="0" baseline="0" noProof="0" dirty="0">
                <a:ln>
                  <a:noFill/>
                </a:ln>
                <a:effectLst/>
                <a:uLnTx/>
                <a:uFillTx/>
              </a:rPr>
              <a:t>pellets.</a:t>
            </a:r>
            <a:endParaRPr lang="en" dirty="0">
              <a:cs typeface="Calibri"/>
            </a:endParaRPr>
          </a:p>
          <a:p>
            <a:pPr marL="171450" indent="-171450" defTabSz="872520">
              <a:buFont typeface="Arial"/>
              <a:buChar char="•"/>
              <a:defRPr/>
            </a:pPr>
            <a:r>
              <a:rPr lang="en" dirty="0"/>
              <a:t>You then take these </a:t>
            </a:r>
            <a:r>
              <a:rPr kumimoji="0" lang="en" b="0" i="0" u="none" strike="noStrike" kern="1200" cap="none" spc="0" normalizeH="0" baseline="0" noProof="0" dirty="0">
                <a:ln>
                  <a:noFill/>
                </a:ln>
                <a:effectLst/>
                <a:uLnTx/>
                <a:uFillTx/>
              </a:rPr>
              <a:t>pellets </a:t>
            </a:r>
            <a:r>
              <a:rPr lang="en" dirty="0"/>
              <a:t>to an electric furnace </a:t>
            </a:r>
            <a:r>
              <a:rPr kumimoji="0" lang="en" b="0" i="0" u="none" strike="noStrike" kern="1200" cap="none" spc="0" normalizeH="0" baseline="0" noProof="0" dirty="0">
                <a:ln>
                  <a:noFill/>
                </a:ln>
                <a:effectLst/>
                <a:uLnTx/>
                <a:uFillTx/>
              </a:rPr>
              <a:t>(</a:t>
            </a:r>
            <a:r>
              <a:rPr lang="en" dirty="0"/>
              <a:t>bottom left</a:t>
            </a:r>
            <a:r>
              <a:rPr kumimoji="0" lang="en" b="0" i="0" u="none" strike="noStrike" kern="1200" cap="none" spc="0" normalizeH="0" baseline="0" noProof="0" dirty="0">
                <a:ln>
                  <a:noFill/>
                </a:ln>
                <a:effectLst/>
                <a:uLnTx/>
                <a:uFillTx/>
              </a:rPr>
              <a:t>) </a:t>
            </a:r>
            <a:r>
              <a:rPr lang="en" dirty="0"/>
              <a:t>where they are melted with electricity into liquid pig iron</a:t>
            </a:r>
            <a:r>
              <a:rPr kumimoji="0" lang="en" b="0" i="0" u="none" strike="noStrike" kern="1200" cap="none" spc="0" normalizeH="0" baseline="0" noProof="0" dirty="0">
                <a:ln>
                  <a:noFill/>
                </a:ln>
                <a:effectLst/>
                <a:uLnTx/>
                <a:uFillTx/>
              </a:rPr>
              <a:t>.</a:t>
            </a:r>
            <a:endParaRPr lang="en" dirty="0">
              <a:cs typeface="Calibri"/>
            </a:endParaRPr>
          </a:p>
          <a:p>
            <a:pPr marL="171450" indent="-171450" defTabSz="872520">
              <a:buFont typeface="Arial"/>
              <a:buChar char="•"/>
              <a:defRPr/>
            </a:pPr>
            <a:r>
              <a:rPr kumimoji="0" lang="en" b="0" i="0" u="none" strike="noStrike" kern="1200" cap="none" spc="0" normalizeH="0" baseline="0" noProof="0" dirty="0">
                <a:ln>
                  <a:noFill/>
                </a:ln>
                <a:effectLst/>
                <a:uLnTx/>
                <a:uFillTx/>
              </a:rPr>
              <a:t>We </a:t>
            </a:r>
            <a:r>
              <a:rPr lang="en" dirty="0"/>
              <a:t>use green electricity for this that comes from wind farms at sea.</a:t>
            </a:r>
            <a:endParaRPr lang="en" dirty="0">
              <a:cs typeface="Calibri"/>
            </a:endParaRPr>
          </a:p>
          <a:p>
            <a:pPr marL="171450" indent="-171450" defTabSz="872520">
              <a:buFont typeface="Arial"/>
              <a:buChar char="•"/>
              <a:defRPr/>
            </a:pPr>
            <a:r>
              <a:rPr lang="en" dirty="0"/>
              <a:t>Steel </a:t>
            </a:r>
            <a:r>
              <a:rPr kumimoji="0" lang="en" b="0" i="0" u="none" strike="noStrike" kern="1200" cap="none" spc="0" normalizeH="0" baseline="0" noProof="0" dirty="0">
                <a:ln>
                  <a:noFill/>
                </a:ln>
                <a:effectLst/>
                <a:uLnTx/>
                <a:uFillTx/>
              </a:rPr>
              <a:t>is </a:t>
            </a:r>
            <a:r>
              <a:rPr lang="en" dirty="0"/>
              <a:t>made from this liquid pig iron </a:t>
            </a:r>
            <a:r>
              <a:rPr kumimoji="0" lang="en" b="0" i="0" u="none" strike="noStrike" kern="1200" cap="none" spc="0" normalizeH="0" baseline="0" noProof="0" dirty="0">
                <a:ln>
                  <a:noFill/>
                </a:ln>
                <a:effectLst/>
                <a:uLnTx/>
                <a:uFillTx/>
              </a:rPr>
              <a:t>in </a:t>
            </a:r>
            <a:r>
              <a:rPr lang="en" dirty="0"/>
              <a:t>the steel factory</a:t>
            </a:r>
            <a:r>
              <a:rPr kumimoji="0" lang="en" b="0" i="0" u="none" strike="noStrike" kern="1200" cap="none" spc="0" normalizeH="0" baseline="0" noProof="0" dirty="0">
                <a:ln>
                  <a:noFill/>
                </a:ln>
                <a:effectLst/>
                <a:uLnTx/>
                <a:uFillTx/>
              </a:rPr>
              <a:t>.</a:t>
            </a:r>
            <a:endParaRPr lang="en" dirty="0">
              <a:cs typeface="Calibri"/>
            </a:endParaRPr>
          </a:p>
          <a:p>
            <a:pPr marL="171450" indent="-171450" defTabSz="872520">
              <a:buFont typeface="Arial"/>
              <a:buChar char="•"/>
              <a:defRPr/>
            </a:pPr>
            <a:endParaRPr lang="en" dirty="0"/>
          </a:p>
          <a:p>
            <a:pPr defTabSz="872520">
              <a:defRPr/>
            </a:pPr>
            <a:r>
              <a:rPr lang="en" dirty="0"/>
              <a:t>The choice to make steel based on hydrogen</a:t>
            </a:r>
            <a:r>
              <a:rPr kumimoji="0" lang="en" b="0" i="0" u="none" strike="noStrike" kern="1200" cap="none" spc="0" normalizeH="0" baseline="0" noProof="0" dirty="0">
                <a:ln>
                  <a:noFill/>
                </a:ln>
                <a:effectLst/>
                <a:uLnTx/>
                <a:uFillTx/>
              </a:rPr>
              <a:t> is </a:t>
            </a:r>
            <a:r>
              <a:rPr lang="en" dirty="0"/>
              <a:t>the biggest change </a:t>
            </a:r>
            <a:r>
              <a:rPr kumimoji="0" lang="en" b="0" i="0" u="none" strike="noStrike" kern="1200" cap="none" spc="0" normalizeH="0" baseline="0" noProof="0" dirty="0">
                <a:ln>
                  <a:noFill/>
                </a:ln>
                <a:effectLst/>
                <a:uLnTx/>
                <a:uFillTx/>
              </a:rPr>
              <a:t>in </a:t>
            </a:r>
            <a:r>
              <a:rPr lang="en" dirty="0"/>
              <a:t>our steelmaking process since the founding of the </a:t>
            </a:r>
            <a:r>
              <a:rPr kumimoji="0" lang="en" b="0" i="0" u="none" strike="noStrike" kern="1200" cap="none" spc="0" normalizeH="0" baseline="0" noProof="0" dirty="0">
                <a:ln>
                  <a:noFill/>
                </a:ln>
                <a:effectLst/>
                <a:uLnTx/>
                <a:uFillTx/>
              </a:rPr>
              <a:t>Hoogovens (in 1918).</a:t>
            </a:r>
            <a:endParaRPr lang="en" dirty="0">
              <a:cs typeface="Calibri"/>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B9DF4-39C0-4F8C-BEB7-288A19F8CDC5}"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312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 sz="800" b="1" dirty="0"/>
              <a:t>Design, construction &amp; delivery​</a:t>
            </a:r>
          </a:p>
          <a:p>
            <a:pPr>
              <a:defRPr/>
            </a:pPr>
            <a:endParaRPr lang="en" sz="800" dirty="0"/>
          </a:p>
          <a:p>
            <a:pPr>
              <a:defRPr/>
            </a:pPr>
            <a:r>
              <a:rPr lang="en" sz="800" dirty="0"/>
              <a:t>The concept design is currently being made.</a:t>
            </a:r>
          </a:p>
          <a:p>
            <a:pPr marL="285750" indent="-285750">
              <a:buFont typeface="Arial"/>
              <a:buChar char="•"/>
              <a:defRPr/>
            </a:pPr>
            <a:r>
              <a:rPr lang="en" sz="800" dirty="0"/>
              <a:t>Based on this, we can make design decisions such as whether to replace the blast furnaces with 1, 2 or 3 DRI plants and when and how many electric furnaces will be needed. We expect to be able to do this at the beginning of Q2 2022.​</a:t>
            </a:r>
            <a:endParaRPr lang="en" sz="800" dirty="0">
              <a:cs typeface="Calibri"/>
            </a:endParaRPr>
          </a:p>
          <a:p>
            <a:pPr marL="285750" indent="-285750">
              <a:buFont typeface="Arial"/>
              <a:buChar char="•"/>
              <a:defRPr/>
            </a:pPr>
            <a:r>
              <a:rPr lang="en" sz="800" dirty="0"/>
              <a:t>After that, the real design of the new installations begins.</a:t>
            </a:r>
            <a:endParaRPr lang="en" sz="800" dirty="0">
              <a:cs typeface="Calibri"/>
            </a:endParaRPr>
          </a:p>
          <a:p>
            <a:pPr marL="285750" indent="-285750">
              <a:buFont typeface="Arial"/>
              <a:buChar char="•"/>
              <a:defRPr/>
            </a:pPr>
            <a:r>
              <a:rPr lang="en" sz="800" dirty="0"/>
              <a:t>Mid 2022 we want to submit the first formal documents to start the various permit processes as early as possible.</a:t>
            </a:r>
            <a:endParaRPr lang="en" sz="800" b="0" i="0" u="none" strike="noStrike" kern="1200" cap="none" spc="0" normalizeH="0" baseline="0" noProof="0" dirty="0">
              <a:ln>
                <a:noFill/>
              </a:ln>
              <a:effectLst/>
              <a:uLnTx/>
              <a:uFillTx/>
              <a:cs typeface="Calibri"/>
            </a:endParaRPr>
          </a:p>
          <a:p>
            <a:pPr marR="0" lvl="0" algn="l" defTabSz="914400">
              <a:lnSpc>
                <a:spcPct val="100000"/>
              </a:lnSpc>
              <a:spcBef>
                <a:spcPts val="0"/>
              </a:spcBef>
              <a:spcAft>
                <a:spcPts val="0"/>
              </a:spcAft>
              <a:buClrTx/>
              <a:buSzTx/>
              <a:tabLst/>
              <a:defRPr/>
            </a:pPr>
            <a:endParaRPr lang="en" sz="800" b="0" i="0" u="none" strike="noStrike" kern="1200" cap="none" spc="0" normalizeH="0" baseline="0" noProof="0" dirty="0">
              <a:ln>
                <a:noFill/>
              </a:ln>
              <a:solidFill>
                <a:prstClr val="black"/>
              </a:solidFill>
              <a:effectLst/>
              <a:uLnTx/>
              <a:uFillTx/>
              <a:latin typeface="Calibri"/>
              <a:cs typeface="Calibri"/>
            </a:endParaRPr>
          </a:p>
          <a:p>
            <a:pPr>
              <a:defRPr/>
            </a:pPr>
            <a:r>
              <a:rPr lang="en" sz="800" b="1" dirty="0"/>
              <a:t>Permits and participation​</a:t>
            </a:r>
          </a:p>
          <a:p>
            <a:pPr marL="285750" indent="-285750">
              <a:buFont typeface="Arial"/>
              <a:buChar char="•"/>
              <a:defRPr/>
            </a:pPr>
            <a:r>
              <a:rPr lang="en" sz="800" dirty="0"/>
              <a:t>The participation process will start in the first quarter of 2022, whereby we will include local administrators and the environment as early as possible in our plans. With the aim of giving them as much say as possible where possible.​</a:t>
            </a:r>
            <a:endParaRPr lang="en" sz="800" dirty="0">
              <a:cs typeface="Calibri"/>
            </a:endParaRPr>
          </a:p>
          <a:p>
            <a:pPr marL="285750" indent="-285750">
              <a:buFont typeface="Arial"/>
              <a:buChar char="•"/>
              <a:defRPr/>
            </a:pPr>
            <a:r>
              <a:rPr lang="en" sz="800" dirty="0"/>
              <a:t>In mid-2022, we want to submit the first formal documents in which the project is broadly described​</a:t>
            </a:r>
            <a:endParaRPr lang="en" sz="800" dirty="0">
              <a:cs typeface="Calibri"/>
            </a:endParaRPr>
          </a:p>
          <a:p>
            <a:pPr marL="285750" indent="-285750">
              <a:buFont typeface="Arial"/>
              <a:buChar char="•"/>
              <a:defRPr/>
            </a:pPr>
            <a:r>
              <a:rPr lang="en" sz="800" dirty="0"/>
              <a:t>We aim to have submitted the permit applications by the end of 2023.</a:t>
            </a:r>
            <a:endParaRPr lang="en" sz="800" dirty="0">
              <a:cs typeface="Calibri"/>
            </a:endParaRPr>
          </a:p>
          <a:p>
            <a:pPr marL="171450" indent="-171450">
              <a:buChar char="•"/>
              <a:defRPr/>
            </a:pPr>
            <a:endParaRPr lang="nl-NL" sz="800" dirty="0">
              <a:solidFill>
                <a:prstClr val="black"/>
              </a:solidFill>
              <a:latin typeface="Calibri"/>
            </a:endParaRPr>
          </a:p>
          <a:p>
            <a:pPr>
              <a:defRPr/>
            </a:pPr>
            <a:r>
              <a:rPr lang="en" sz="800" b="1" dirty="0"/>
              <a:t>Delivery of DRI plant</a:t>
            </a:r>
            <a:endParaRPr lang="nl-NL" sz="800" b="1" dirty="0"/>
          </a:p>
          <a:p>
            <a:pPr>
              <a:defRPr/>
            </a:pPr>
            <a:r>
              <a:rPr lang="en" sz="800" dirty="0"/>
              <a:t>We expect the completion of the DRI factory and electric ovens at the end of 2028. After this we start production and we will increase production further and further. At the same time, we are phasing out production in the blast furnace. We want to switch these off completely by 2030 at the latest and start dismantling them.</a:t>
            </a:r>
            <a:endParaRPr lang="nl-NL" sz="800" dirty="0">
              <a:cs typeface="Calibri"/>
            </a:endParaRPr>
          </a:p>
          <a:p>
            <a:pPr>
              <a:defRPr/>
            </a:pPr>
            <a:endParaRPr lang="en" sz="800" dirty="0"/>
          </a:p>
          <a:p>
            <a:pPr>
              <a:defRPr/>
            </a:pPr>
            <a:r>
              <a:rPr lang="en" sz="800" b="1" dirty="0"/>
              <a:t>H2 and green energy​</a:t>
            </a:r>
          </a:p>
          <a:p>
            <a:pPr marL="285750" indent="-285750">
              <a:buFont typeface="Arial"/>
              <a:buChar char="•"/>
              <a:defRPr/>
            </a:pPr>
            <a:r>
              <a:rPr lang="en" sz="800" dirty="0"/>
              <a:t>Discussions are currently underway with various hydrogen providers about possible collaboration.​</a:t>
            </a:r>
            <a:endParaRPr lang="en" sz="800" dirty="0">
              <a:cs typeface="Calibri"/>
            </a:endParaRPr>
          </a:p>
          <a:p>
            <a:pPr marL="285750" indent="-285750">
              <a:buFont typeface="Arial"/>
              <a:buChar char="•"/>
              <a:defRPr/>
            </a:pPr>
            <a:r>
              <a:rPr lang="en" sz="800" dirty="0"/>
              <a:t>We have also concluded an agreement with Tennet for connection to the high-voltage electricity network</a:t>
            </a:r>
            <a:endParaRPr lang="en" sz="800" dirty="0">
              <a:cs typeface="Calibri"/>
            </a:endParaRPr>
          </a:p>
          <a:p>
            <a:pPr>
              <a:lnSpc>
                <a:spcPct val="107000"/>
              </a:lnSpc>
              <a:spcAft>
                <a:spcPts val="800"/>
              </a:spcAft>
            </a:pPr>
            <a:endParaRPr lang="en-US" sz="800" dirty="0">
              <a:solidFill>
                <a:schemeClr val="tx1"/>
              </a:solidFill>
              <a:latin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B9DF4-39C0-4F8C-BEB7-288A19F8CDC5}"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9912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B9DF4-39C0-4F8C-BEB7-288A19F8CDC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625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Recyclability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B9DF4-39C0-4F8C-BEB7-288A19F8CDC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03725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tags" Target="../tags/tag8.xml"/><Relationship Id="rId11" Type="http://schemas.openxmlformats.org/officeDocument/2006/relationships/image" Target="../media/image5.emf"/><Relationship Id="rId5" Type="http://schemas.openxmlformats.org/officeDocument/2006/relationships/tags" Target="../tags/tag7.xml"/><Relationship Id="rId10" Type="http://schemas.openxmlformats.org/officeDocument/2006/relationships/oleObject" Target="../embeddings/oleObject2.bin"/><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blipFill dpi="0" rotWithShape="1">
          <a:blip r:embed="rId2"/>
          <a:srcRect/>
          <a:stretch>
            <a:fillRect t="-17000" b="-17000"/>
          </a:stretch>
        </a:blipFill>
        <a:effectLst/>
      </p:bgPr>
    </p:bg>
    <p:spTree>
      <p:nvGrpSpPr>
        <p:cNvPr id="1" name=""/>
        <p:cNvGrpSpPr/>
        <p:nvPr/>
      </p:nvGrpSpPr>
      <p:grpSpPr>
        <a:xfrm>
          <a:off x="0" y="0"/>
          <a:ext cx="0" cy="0"/>
          <a:chOff x="0" y="0"/>
          <a:chExt cx="0" cy="0"/>
        </a:xfrm>
      </p:grpSpPr>
      <p:pic>
        <p:nvPicPr>
          <p:cNvPr id="2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27" name="Group 26"/>
          <p:cNvGrpSpPr/>
          <p:nvPr userDrawn="1"/>
        </p:nvGrpSpPr>
        <p:grpSpPr>
          <a:xfrm>
            <a:off x="7884368" y="336904"/>
            <a:ext cx="688976" cy="601663"/>
            <a:chOff x="7915275" y="358775"/>
            <a:chExt cx="688976" cy="601663"/>
          </a:xfrm>
          <a:solidFill>
            <a:schemeClr val="bg1"/>
          </a:solidFill>
        </p:grpSpPr>
        <p:sp>
          <p:nvSpPr>
            <p:cNvPr id="20" name="Freeform 15"/>
            <p:cNvSpPr>
              <a:spLocks/>
            </p:cNvSpPr>
            <p:nvPr userDrawn="1"/>
          </p:nvSpPr>
          <p:spPr bwMode="auto">
            <a:xfrm>
              <a:off x="8016875" y="358775"/>
              <a:ext cx="485775" cy="344488"/>
            </a:xfrm>
            <a:custGeom>
              <a:avLst/>
              <a:gdLst>
                <a:gd name="T0" fmla="*/ 183 w 183"/>
                <a:gd name="T1" fmla="*/ 43 h 129"/>
                <a:gd name="T2" fmla="*/ 174 w 183"/>
                <a:gd name="T3" fmla="*/ 30 h 129"/>
                <a:gd name="T4" fmla="*/ 139 w 183"/>
                <a:gd name="T5" fmla="*/ 8 h 129"/>
                <a:gd name="T6" fmla="*/ 92 w 183"/>
                <a:gd name="T7" fmla="*/ 0 h 129"/>
                <a:gd name="T8" fmla="*/ 44 w 183"/>
                <a:gd name="T9" fmla="*/ 8 h 129"/>
                <a:gd name="T10" fmla="*/ 9 w 183"/>
                <a:gd name="T11" fmla="*/ 30 h 129"/>
                <a:gd name="T12" fmla="*/ 0 w 183"/>
                <a:gd name="T13" fmla="*/ 43 h 129"/>
                <a:gd name="T14" fmla="*/ 80 w 183"/>
                <a:gd name="T15" fmla="*/ 32 h 129"/>
                <a:gd name="T16" fmla="*/ 86 w 183"/>
                <a:gd name="T17" fmla="*/ 35 h 129"/>
                <a:gd name="T18" fmla="*/ 87 w 183"/>
                <a:gd name="T19" fmla="*/ 47 h 129"/>
                <a:gd name="T20" fmla="*/ 86 w 183"/>
                <a:gd name="T21" fmla="*/ 129 h 129"/>
                <a:gd name="T22" fmla="*/ 92 w 183"/>
                <a:gd name="T23" fmla="*/ 129 h 129"/>
                <a:gd name="T24" fmla="*/ 97 w 183"/>
                <a:gd name="T25" fmla="*/ 129 h 129"/>
                <a:gd name="T26" fmla="*/ 96 w 183"/>
                <a:gd name="T27" fmla="*/ 47 h 129"/>
                <a:gd name="T28" fmla="*/ 97 w 183"/>
                <a:gd name="T29" fmla="*/ 35 h 129"/>
                <a:gd name="T30" fmla="*/ 103 w 183"/>
                <a:gd name="T31" fmla="*/ 32 h 129"/>
                <a:gd name="T32" fmla="*/ 183 w 183"/>
                <a:gd name="T33"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3" h="129">
                  <a:moveTo>
                    <a:pt x="183" y="43"/>
                  </a:moveTo>
                  <a:cubicBezTo>
                    <a:pt x="181" y="39"/>
                    <a:pt x="178" y="34"/>
                    <a:pt x="174" y="30"/>
                  </a:cubicBezTo>
                  <a:cubicBezTo>
                    <a:pt x="165" y="21"/>
                    <a:pt x="153" y="13"/>
                    <a:pt x="139" y="8"/>
                  </a:cubicBezTo>
                  <a:cubicBezTo>
                    <a:pt x="125" y="3"/>
                    <a:pt x="108" y="0"/>
                    <a:pt x="92" y="0"/>
                  </a:cubicBezTo>
                  <a:cubicBezTo>
                    <a:pt x="75" y="0"/>
                    <a:pt x="58" y="3"/>
                    <a:pt x="44" y="8"/>
                  </a:cubicBezTo>
                  <a:cubicBezTo>
                    <a:pt x="30" y="13"/>
                    <a:pt x="18" y="21"/>
                    <a:pt x="9" y="30"/>
                  </a:cubicBezTo>
                  <a:cubicBezTo>
                    <a:pt x="5" y="34"/>
                    <a:pt x="2" y="39"/>
                    <a:pt x="0" y="43"/>
                  </a:cubicBezTo>
                  <a:cubicBezTo>
                    <a:pt x="18" y="39"/>
                    <a:pt x="50" y="33"/>
                    <a:pt x="80" y="32"/>
                  </a:cubicBezTo>
                  <a:cubicBezTo>
                    <a:pt x="83" y="32"/>
                    <a:pt x="85" y="33"/>
                    <a:pt x="86" y="35"/>
                  </a:cubicBezTo>
                  <a:cubicBezTo>
                    <a:pt x="87" y="37"/>
                    <a:pt x="87" y="44"/>
                    <a:pt x="87" y="47"/>
                  </a:cubicBezTo>
                  <a:cubicBezTo>
                    <a:pt x="86" y="129"/>
                    <a:pt x="86" y="129"/>
                    <a:pt x="86" y="129"/>
                  </a:cubicBezTo>
                  <a:cubicBezTo>
                    <a:pt x="88" y="129"/>
                    <a:pt x="90" y="129"/>
                    <a:pt x="92" y="129"/>
                  </a:cubicBezTo>
                  <a:cubicBezTo>
                    <a:pt x="93" y="129"/>
                    <a:pt x="95" y="129"/>
                    <a:pt x="97" y="129"/>
                  </a:cubicBezTo>
                  <a:cubicBezTo>
                    <a:pt x="96" y="47"/>
                    <a:pt x="96" y="47"/>
                    <a:pt x="96" y="47"/>
                  </a:cubicBezTo>
                  <a:cubicBezTo>
                    <a:pt x="96" y="44"/>
                    <a:pt x="96" y="37"/>
                    <a:pt x="97" y="35"/>
                  </a:cubicBezTo>
                  <a:cubicBezTo>
                    <a:pt x="98" y="33"/>
                    <a:pt x="100" y="32"/>
                    <a:pt x="103" y="32"/>
                  </a:cubicBezTo>
                  <a:cubicBezTo>
                    <a:pt x="133" y="33"/>
                    <a:pt x="165" y="39"/>
                    <a:pt x="183" y="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21" name="Freeform 16"/>
            <p:cNvSpPr>
              <a:spLocks/>
            </p:cNvSpPr>
            <p:nvPr userDrawn="1"/>
          </p:nvSpPr>
          <p:spPr bwMode="auto">
            <a:xfrm>
              <a:off x="7989888" y="479425"/>
              <a:ext cx="225425" cy="215900"/>
            </a:xfrm>
            <a:custGeom>
              <a:avLst/>
              <a:gdLst>
                <a:gd name="T0" fmla="*/ 84 w 85"/>
                <a:gd name="T1" fmla="*/ 16 h 81"/>
                <a:gd name="T2" fmla="*/ 69 w 85"/>
                <a:gd name="T3" fmla="*/ 1 h 81"/>
                <a:gd name="T4" fmla="*/ 6 w 85"/>
                <a:gd name="T5" fmla="*/ 9 h 81"/>
                <a:gd name="T6" fmla="*/ 19 w 85"/>
                <a:gd name="T7" fmla="*/ 54 h 81"/>
                <a:gd name="T8" fmla="*/ 54 w 85"/>
                <a:gd name="T9" fmla="*/ 76 h 81"/>
                <a:gd name="T10" fmla="*/ 70 w 85"/>
                <a:gd name="T11" fmla="*/ 81 h 81"/>
                <a:gd name="T12" fmla="*/ 84 w 85"/>
                <a:gd name="T13" fmla="*/ 16 h 81"/>
              </a:gdLst>
              <a:ahLst/>
              <a:cxnLst>
                <a:cxn ang="0">
                  <a:pos x="T0" y="T1"/>
                </a:cxn>
                <a:cxn ang="0">
                  <a:pos x="T2" y="T3"/>
                </a:cxn>
                <a:cxn ang="0">
                  <a:pos x="T4" y="T5"/>
                </a:cxn>
                <a:cxn ang="0">
                  <a:pos x="T6" y="T7"/>
                </a:cxn>
                <a:cxn ang="0">
                  <a:pos x="T8" y="T9"/>
                </a:cxn>
                <a:cxn ang="0">
                  <a:pos x="T10" y="T11"/>
                </a:cxn>
                <a:cxn ang="0">
                  <a:pos x="T12" y="T13"/>
                </a:cxn>
              </a:cxnLst>
              <a:rect l="0" t="0" r="r" b="b"/>
              <a:pathLst>
                <a:path w="85" h="81">
                  <a:moveTo>
                    <a:pt x="84" y="16"/>
                  </a:moveTo>
                  <a:cubicBezTo>
                    <a:pt x="85" y="6"/>
                    <a:pt x="85" y="0"/>
                    <a:pt x="69" y="1"/>
                  </a:cubicBezTo>
                  <a:cubicBezTo>
                    <a:pt x="51" y="2"/>
                    <a:pt x="33" y="3"/>
                    <a:pt x="6" y="9"/>
                  </a:cubicBezTo>
                  <a:cubicBezTo>
                    <a:pt x="5" y="12"/>
                    <a:pt x="0" y="33"/>
                    <a:pt x="19" y="54"/>
                  </a:cubicBezTo>
                  <a:cubicBezTo>
                    <a:pt x="28" y="63"/>
                    <a:pt x="40" y="71"/>
                    <a:pt x="54" y="76"/>
                  </a:cubicBezTo>
                  <a:cubicBezTo>
                    <a:pt x="59" y="78"/>
                    <a:pt x="65" y="80"/>
                    <a:pt x="70" y="81"/>
                  </a:cubicBezTo>
                  <a:cubicBezTo>
                    <a:pt x="78" y="48"/>
                    <a:pt x="82" y="27"/>
                    <a:pt x="8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22" name="Freeform 17"/>
            <p:cNvSpPr>
              <a:spLocks/>
            </p:cNvSpPr>
            <p:nvPr userDrawn="1"/>
          </p:nvSpPr>
          <p:spPr bwMode="auto">
            <a:xfrm>
              <a:off x="8304213" y="479425"/>
              <a:ext cx="225425" cy="215900"/>
            </a:xfrm>
            <a:custGeom>
              <a:avLst/>
              <a:gdLst>
                <a:gd name="T0" fmla="*/ 1 w 85"/>
                <a:gd name="T1" fmla="*/ 16 h 81"/>
                <a:gd name="T2" fmla="*/ 16 w 85"/>
                <a:gd name="T3" fmla="*/ 1 h 81"/>
                <a:gd name="T4" fmla="*/ 79 w 85"/>
                <a:gd name="T5" fmla="*/ 9 h 81"/>
                <a:gd name="T6" fmla="*/ 66 w 85"/>
                <a:gd name="T7" fmla="*/ 54 h 81"/>
                <a:gd name="T8" fmla="*/ 31 w 85"/>
                <a:gd name="T9" fmla="*/ 76 h 81"/>
                <a:gd name="T10" fmla="*/ 15 w 85"/>
                <a:gd name="T11" fmla="*/ 81 h 81"/>
                <a:gd name="T12" fmla="*/ 1 w 85"/>
                <a:gd name="T13" fmla="*/ 16 h 81"/>
              </a:gdLst>
              <a:ahLst/>
              <a:cxnLst>
                <a:cxn ang="0">
                  <a:pos x="T0" y="T1"/>
                </a:cxn>
                <a:cxn ang="0">
                  <a:pos x="T2" y="T3"/>
                </a:cxn>
                <a:cxn ang="0">
                  <a:pos x="T4" y="T5"/>
                </a:cxn>
                <a:cxn ang="0">
                  <a:pos x="T6" y="T7"/>
                </a:cxn>
                <a:cxn ang="0">
                  <a:pos x="T8" y="T9"/>
                </a:cxn>
                <a:cxn ang="0">
                  <a:pos x="T10" y="T11"/>
                </a:cxn>
                <a:cxn ang="0">
                  <a:pos x="T12" y="T13"/>
                </a:cxn>
              </a:cxnLst>
              <a:rect l="0" t="0" r="r" b="b"/>
              <a:pathLst>
                <a:path w="85" h="81">
                  <a:moveTo>
                    <a:pt x="1" y="16"/>
                  </a:moveTo>
                  <a:cubicBezTo>
                    <a:pt x="0" y="6"/>
                    <a:pt x="0" y="0"/>
                    <a:pt x="16" y="1"/>
                  </a:cubicBezTo>
                  <a:cubicBezTo>
                    <a:pt x="34" y="2"/>
                    <a:pt x="52" y="3"/>
                    <a:pt x="79" y="9"/>
                  </a:cubicBezTo>
                  <a:cubicBezTo>
                    <a:pt x="80" y="12"/>
                    <a:pt x="85" y="33"/>
                    <a:pt x="66" y="54"/>
                  </a:cubicBezTo>
                  <a:cubicBezTo>
                    <a:pt x="57" y="63"/>
                    <a:pt x="45" y="71"/>
                    <a:pt x="31" y="76"/>
                  </a:cubicBezTo>
                  <a:cubicBezTo>
                    <a:pt x="26" y="78"/>
                    <a:pt x="20" y="80"/>
                    <a:pt x="15" y="81"/>
                  </a:cubicBezTo>
                  <a:cubicBezTo>
                    <a:pt x="7" y="48"/>
                    <a:pt x="3" y="27"/>
                    <a:pt x="1"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23" name="Freeform 18"/>
            <p:cNvSpPr>
              <a:spLocks/>
            </p:cNvSpPr>
            <p:nvPr userDrawn="1"/>
          </p:nvSpPr>
          <p:spPr bwMode="auto">
            <a:xfrm>
              <a:off x="7915275" y="790575"/>
              <a:ext cx="165100" cy="169863"/>
            </a:xfrm>
            <a:custGeom>
              <a:avLst/>
              <a:gdLst>
                <a:gd name="T0" fmla="*/ 0 w 104"/>
                <a:gd name="T1" fmla="*/ 0 h 107"/>
                <a:gd name="T2" fmla="*/ 104 w 104"/>
                <a:gd name="T3" fmla="*/ 0 h 107"/>
                <a:gd name="T4" fmla="*/ 104 w 104"/>
                <a:gd name="T5" fmla="*/ 32 h 107"/>
                <a:gd name="T6" fmla="*/ 75 w 104"/>
                <a:gd name="T7" fmla="*/ 32 h 107"/>
                <a:gd name="T8" fmla="*/ 75 w 104"/>
                <a:gd name="T9" fmla="*/ 107 h 107"/>
                <a:gd name="T10" fmla="*/ 32 w 104"/>
                <a:gd name="T11" fmla="*/ 107 h 107"/>
                <a:gd name="T12" fmla="*/ 32 w 104"/>
                <a:gd name="T13" fmla="*/ 32 h 107"/>
                <a:gd name="T14" fmla="*/ 0 w 104"/>
                <a:gd name="T15" fmla="*/ 32 h 107"/>
                <a:gd name="T16" fmla="*/ 0 w 104"/>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7">
                  <a:moveTo>
                    <a:pt x="0" y="0"/>
                  </a:moveTo>
                  <a:lnTo>
                    <a:pt x="104" y="0"/>
                  </a:lnTo>
                  <a:lnTo>
                    <a:pt x="104" y="32"/>
                  </a:lnTo>
                  <a:lnTo>
                    <a:pt x="75" y="32"/>
                  </a:lnTo>
                  <a:lnTo>
                    <a:pt x="75" y="107"/>
                  </a:lnTo>
                  <a:lnTo>
                    <a:pt x="32" y="107"/>
                  </a:lnTo>
                  <a:lnTo>
                    <a:pt x="32" y="32"/>
                  </a:lnTo>
                  <a:lnTo>
                    <a:pt x="0" y="3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24" name="Freeform 19"/>
            <p:cNvSpPr>
              <a:spLocks/>
            </p:cNvSpPr>
            <p:nvPr userDrawn="1"/>
          </p:nvSpPr>
          <p:spPr bwMode="auto">
            <a:xfrm>
              <a:off x="8064500" y="790575"/>
              <a:ext cx="201613" cy="169863"/>
            </a:xfrm>
            <a:custGeom>
              <a:avLst/>
              <a:gdLst>
                <a:gd name="T0" fmla="*/ 63 w 127"/>
                <a:gd name="T1" fmla="*/ 44 h 107"/>
                <a:gd name="T2" fmla="*/ 42 w 127"/>
                <a:gd name="T3" fmla="*/ 107 h 107"/>
                <a:gd name="T4" fmla="*/ 0 w 127"/>
                <a:gd name="T5" fmla="*/ 107 h 107"/>
                <a:gd name="T6" fmla="*/ 40 w 127"/>
                <a:gd name="T7" fmla="*/ 0 h 107"/>
                <a:gd name="T8" fmla="*/ 85 w 127"/>
                <a:gd name="T9" fmla="*/ 0 h 107"/>
                <a:gd name="T10" fmla="*/ 127 w 127"/>
                <a:gd name="T11" fmla="*/ 107 h 107"/>
                <a:gd name="T12" fmla="*/ 85 w 127"/>
                <a:gd name="T13" fmla="*/ 107 h 107"/>
                <a:gd name="T14" fmla="*/ 63 w 127"/>
                <a:gd name="T15" fmla="*/ 44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07">
                  <a:moveTo>
                    <a:pt x="63" y="44"/>
                  </a:moveTo>
                  <a:lnTo>
                    <a:pt x="42" y="107"/>
                  </a:lnTo>
                  <a:lnTo>
                    <a:pt x="0" y="107"/>
                  </a:lnTo>
                  <a:lnTo>
                    <a:pt x="40" y="0"/>
                  </a:lnTo>
                  <a:lnTo>
                    <a:pt x="85" y="0"/>
                  </a:lnTo>
                  <a:lnTo>
                    <a:pt x="127" y="107"/>
                  </a:lnTo>
                  <a:lnTo>
                    <a:pt x="85" y="107"/>
                  </a:lnTo>
                  <a:lnTo>
                    <a:pt x="6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25" name="Freeform 20"/>
            <p:cNvSpPr>
              <a:spLocks/>
            </p:cNvSpPr>
            <p:nvPr userDrawn="1"/>
          </p:nvSpPr>
          <p:spPr bwMode="auto">
            <a:xfrm>
              <a:off x="8250238" y="790575"/>
              <a:ext cx="168275" cy="169863"/>
            </a:xfrm>
            <a:custGeom>
              <a:avLst/>
              <a:gdLst>
                <a:gd name="T0" fmla="*/ 0 w 106"/>
                <a:gd name="T1" fmla="*/ 0 h 107"/>
                <a:gd name="T2" fmla="*/ 106 w 106"/>
                <a:gd name="T3" fmla="*/ 0 h 107"/>
                <a:gd name="T4" fmla="*/ 106 w 106"/>
                <a:gd name="T5" fmla="*/ 32 h 107"/>
                <a:gd name="T6" fmla="*/ 75 w 106"/>
                <a:gd name="T7" fmla="*/ 32 h 107"/>
                <a:gd name="T8" fmla="*/ 75 w 106"/>
                <a:gd name="T9" fmla="*/ 107 h 107"/>
                <a:gd name="T10" fmla="*/ 32 w 106"/>
                <a:gd name="T11" fmla="*/ 107 h 107"/>
                <a:gd name="T12" fmla="*/ 32 w 106"/>
                <a:gd name="T13" fmla="*/ 32 h 107"/>
                <a:gd name="T14" fmla="*/ 0 w 106"/>
                <a:gd name="T15" fmla="*/ 32 h 107"/>
                <a:gd name="T16" fmla="*/ 0 w 106"/>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7">
                  <a:moveTo>
                    <a:pt x="0" y="0"/>
                  </a:moveTo>
                  <a:lnTo>
                    <a:pt x="106" y="0"/>
                  </a:lnTo>
                  <a:lnTo>
                    <a:pt x="106" y="32"/>
                  </a:lnTo>
                  <a:lnTo>
                    <a:pt x="75" y="32"/>
                  </a:lnTo>
                  <a:lnTo>
                    <a:pt x="75" y="107"/>
                  </a:lnTo>
                  <a:lnTo>
                    <a:pt x="32" y="107"/>
                  </a:lnTo>
                  <a:lnTo>
                    <a:pt x="32" y="32"/>
                  </a:lnTo>
                  <a:lnTo>
                    <a:pt x="0" y="3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26" name="Freeform 21"/>
            <p:cNvSpPr>
              <a:spLocks/>
            </p:cNvSpPr>
            <p:nvPr userDrawn="1"/>
          </p:nvSpPr>
          <p:spPr bwMode="auto">
            <a:xfrm>
              <a:off x="8399463" y="790575"/>
              <a:ext cx="204788" cy="169863"/>
            </a:xfrm>
            <a:custGeom>
              <a:avLst/>
              <a:gdLst>
                <a:gd name="T0" fmla="*/ 63 w 129"/>
                <a:gd name="T1" fmla="*/ 44 h 107"/>
                <a:gd name="T2" fmla="*/ 42 w 129"/>
                <a:gd name="T3" fmla="*/ 107 h 107"/>
                <a:gd name="T4" fmla="*/ 0 w 129"/>
                <a:gd name="T5" fmla="*/ 107 h 107"/>
                <a:gd name="T6" fmla="*/ 42 w 129"/>
                <a:gd name="T7" fmla="*/ 0 h 107"/>
                <a:gd name="T8" fmla="*/ 87 w 129"/>
                <a:gd name="T9" fmla="*/ 0 h 107"/>
                <a:gd name="T10" fmla="*/ 129 w 129"/>
                <a:gd name="T11" fmla="*/ 107 h 107"/>
                <a:gd name="T12" fmla="*/ 87 w 129"/>
                <a:gd name="T13" fmla="*/ 107 h 107"/>
                <a:gd name="T14" fmla="*/ 63 w 129"/>
                <a:gd name="T15" fmla="*/ 44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07">
                  <a:moveTo>
                    <a:pt x="63" y="44"/>
                  </a:moveTo>
                  <a:lnTo>
                    <a:pt x="42" y="107"/>
                  </a:lnTo>
                  <a:lnTo>
                    <a:pt x="0" y="107"/>
                  </a:lnTo>
                  <a:lnTo>
                    <a:pt x="42" y="0"/>
                  </a:lnTo>
                  <a:lnTo>
                    <a:pt x="87" y="0"/>
                  </a:lnTo>
                  <a:lnTo>
                    <a:pt x="129" y="107"/>
                  </a:lnTo>
                  <a:lnTo>
                    <a:pt x="87" y="107"/>
                  </a:lnTo>
                  <a:lnTo>
                    <a:pt x="6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30" name="Title 1"/>
          <p:cNvSpPr>
            <a:spLocks noGrp="1"/>
          </p:cNvSpPr>
          <p:nvPr>
            <p:ph type="ctrTitle"/>
          </p:nvPr>
        </p:nvSpPr>
        <p:spPr>
          <a:xfrm>
            <a:off x="457200" y="2211712"/>
            <a:ext cx="8229600" cy="1102519"/>
          </a:xfrm>
        </p:spPr>
        <p:txBody>
          <a:bodyPr/>
          <a:lstStyle>
            <a:lvl1pPr>
              <a:defRPr sz="4000" b="0" cap="none" baseline="0">
                <a:solidFill>
                  <a:schemeClr val="bg1"/>
                </a:solidFill>
              </a:defRPr>
            </a:lvl1pPr>
          </a:lstStyle>
          <a:p>
            <a:r>
              <a:rPr lang="en-US" noProof="0"/>
              <a:t>Click to edit Master title style</a:t>
            </a:r>
            <a:endParaRPr lang="en-GB" noProof="0"/>
          </a:p>
        </p:txBody>
      </p:sp>
      <p:sp>
        <p:nvSpPr>
          <p:cNvPr id="31" name="Subtitle 2"/>
          <p:cNvSpPr>
            <a:spLocks noGrp="1"/>
          </p:cNvSpPr>
          <p:nvPr>
            <p:ph type="subTitle" idx="1"/>
          </p:nvPr>
        </p:nvSpPr>
        <p:spPr>
          <a:xfrm>
            <a:off x="457200" y="3370619"/>
            <a:ext cx="8229600" cy="327077"/>
          </a:xfrm>
        </p:spPr>
        <p:txBody>
          <a:bodyPr>
            <a:sp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34" name="Freeform 5"/>
          <p:cNvSpPr>
            <a:spLocks/>
          </p:cNvSpPr>
          <p:nvPr userDrawn="1"/>
        </p:nvSpPr>
        <p:spPr bwMode="gray">
          <a:xfrm>
            <a:off x="727" y="1037441"/>
            <a:ext cx="9136475" cy="693279"/>
          </a:xfrm>
          <a:custGeom>
            <a:avLst/>
            <a:gdLst>
              <a:gd name="T0" fmla="*/ 2721 w 2721"/>
              <a:gd name="T1" fmla="*/ 87 h 255"/>
              <a:gd name="T2" fmla="*/ 0 w 2721"/>
              <a:gd name="T3" fmla="*/ 255 h 255"/>
              <a:gd name="connsiteX0" fmla="*/ 10000 w 10000"/>
              <a:gd name="connsiteY0" fmla="*/ 1764 h 8352"/>
              <a:gd name="connsiteX1" fmla="*/ 9637 w 10000"/>
              <a:gd name="connsiteY1" fmla="*/ 1539 h 8352"/>
              <a:gd name="connsiteX2" fmla="*/ 0 w 10000"/>
              <a:gd name="connsiteY2" fmla="*/ 8352 h 8352"/>
              <a:gd name="connsiteX0" fmla="*/ 9637 w 9637"/>
              <a:gd name="connsiteY0" fmla="*/ 1843 h 10000"/>
              <a:gd name="connsiteX1" fmla="*/ 0 w 9637"/>
              <a:gd name="connsiteY1" fmla="*/ 10000 h 10000"/>
              <a:gd name="connsiteX0" fmla="*/ 9616 w 9616"/>
              <a:gd name="connsiteY0" fmla="*/ 2208 h 9263"/>
              <a:gd name="connsiteX1" fmla="*/ 0 w 9616"/>
              <a:gd name="connsiteY1" fmla="*/ 9263 h 9263"/>
              <a:gd name="connsiteX0" fmla="*/ 10000 w 10000"/>
              <a:gd name="connsiteY0" fmla="*/ 2002 h 9618"/>
              <a:gd name="connsiteX1" fmla="*/ 0 w 10000"/>
              <a:gd name="connsiteY1" fmla="*/ 9618 h 9618"/>
              <a:gd name="connsiteX0" fmla="*/ 10000 w 10000"/>
              <a:gd name="connsiteY0" fmla="*/ 2106 h 10024"/>
              <a:gd name="connsiteX1" fmla="*/ 0 w 10000"/>
              <a:gd name="connsiteY1" fmla="*/ 10024 h 10024"/>
              <a:gd name="connsiteX0" fmla="*/ 10000 w 10000"/>
              <a:gd name="connsiteY0" fmla="*/ 2136 h 9959"/>
              <a:gd name="connsiteX1" fmla="*/ 0 w 10000"/>
              <a:gd name="connsiteY1" fmla="*/ 9959 h 9959"/>
            </a:gdLst>
            <a:ahLst/>
            <a:cxnLst>
              <a:cxn ang="0">
                <a:pos x="connsiteX0" y="connsiteY0"/>
              </a:cxn>
              <a:cxn ang="0">
                <a:pos x="connsiteX1" y="connsiteY1"/>
              </a:cxn>
            </a:cxnLst>
            <a:rect l="l" t="t" r="r" b="b"/>
            <a:pathLst>
              <a:path w="10000" h="9959">
                <a:moveTo>
                  <a:pt x="10000" y="2136"/>
                </a:moveTo>
                <a:cubicBezTo>
                  <a:pt x="6648" y="-1094"/>
                  <a:pt x="3637" y="-2148"/>
                  <a:pt x="0" y="9959"/>
                </a:cubicBezTo>
              </a:path>
            </a:pathLst>
          </a:custGeom>
          <a:noFill/>
          <a:ln w="889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3" name="Groep 2"/>
          <p:cNvGrpSpPr/>
          <p:nvPr userDrawn="1"/>
        </p:nvGrpSpPr>
        <p:grpSpPr bwMode="gray">
          <a:xfrm>
            <a:off x="457200" y="760765"/>
            <a:ext cx="3678764" cy="4039454"/>
            <a:chOff x="457200" y="760765"/>
            <a:chExt cx="3678764" cy="4039454"/>
          </a:xfrm>
        </p:grpSpPr>
        <p:grpSp>
          <p:nvGrpSpPr>
            <p:cNvPr id="28" name="Group 27"/>
            <p:cNvGrpSpPr/>
            <p:nvPr userDrawn="1"/>
          </p:nvGrpSpPr>
          <p:grpSpPr bwMode="gray">
            <a:xfrm>
              <a:off x="569917" y="760765"/>
              <a:ext cx="1393825" cy="177800"/>
              <a:chOff x="547688" y="782638"/>
              <a:chExt cx="1393825" cy="177800"/>
            </a:xfrm>
            <a:solidFill>
              <a:schemeClr val="bg1"/>
            </a:solidFill>
          </p:grpSpPr>
          <p:sp>
            <p:nvSpPr>
              <p:cNvPr id="8" name="Freeform 5"/>
              <p:cNvSpPr>
                <a:spLocks/>
              </p:cNvSpPr>
              <p:nvPr userDrawn="1"/>
            </p:nvSpPr>
            <p:spPr bwMode="gray">
              <a:xfrm>
                <a:off x="547688" y="785813"/>
                <a:ext cx="165100" cy="169863"/>
              </a:xfrm>
              <a:custGeom>
                <a:avLst/>
                <a:gdLst>
                  <a:gd name="T0" fmla="*/ 0 w 104"/>
                  <a:gd name="T1" fmla="*/ 0 h 107"/>
                  <a:gd name="T2" fmla="*/ 104 w 104"/>
                  <a:gd name="T3" fmla="*/ 0 h 107"/>
                  <a:gd name="T4" fmla="*/ 104 w 104"/>
                  <a:gd name="T5" fmla="*/ 31 h 107"/>
                  <a:gd name="T6" fmla="*/ 74 w 104"/>
                  <a:gd name="T7" fmla="*/ 31 h 107"/>
                  <a:gd name="T8" fmla="*/ 74 w 104"/>
                  <a:gd name="T9" fmla="*/ 107 h 107"/>
                  <a:gd name="T10" fmla="*/ 30 w 104"/>
                  <a:gd name="T11" fmla="*/ 107 h 107"/>
                  <a:gd name="T12" fmla="*/ 30 w 104"/>
                  <a:gd name="T13" fmla="*/ 31 h 107"/>
                  <a:gd name="T14" fmla="*/ 0 w 104"/>
                  <a:gd name="T15" fmla="*/ 31 h 107"/>
                  <a:gd name="T16" fmla="*/ 0 w 104"/>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7">
                    <a:moveTo>
                      <a:pt x="0" y="0"/>
                    </a:moveTo>
                    <a:lnTo>
                      <a:pt x="104" y="0"/>
                    </a:lnTo>
                    <a:lnTo>
                      <a:pt x="104" y="31"/>
                    </a:lnTo>
                    <a:lnTo>
                      <a:pt x="74" y="31"/>
                    </a:lnTo>
                    <a:lnTo>
                      <a:pt x="74" y="107"/>
                    </a:lnTo>
                    <a:lnTo>
                      <a:pt x="30" y="107"/>
                    </a:lnTo>
                    <a:lnTo>
                      <a:pt x="30" y="31"/>
                    </a:lnTo>
                    <a:lnTo>
                      <a:pt x="0" y="3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9" name="Freeform 6"/>
              <p:cNvSpPr>
                <a:spLocks/>
              </p:cNvSpPr>
              <p:nvPr userDrawn="1"/>
            </p:nvSpPr>
            <p:spPr bwMode="gray">
              <a:xfrm>
                <a:off x="693738" y="785813"/>
                <a:ext cx="203200" cy="169863"/>
              </a:xfrm>
              <a:custGeom>
                <a:avLst/>
                <a:gdLst>
                  <a:gd name="T0" fmla="*/ 64 w 128"/>
                  <a:gd name="T1" fmla="*/ 43 h 107"/>
                  <a:gd name="T2" fmla="*/ 42 w 128"/>
                  <a:gd name="T3" fmla="*/ 107 h 107"/>
                  <a:gd name="T4" fmla="*/ 0 w 128"/>
                  <a:gd name="T5" fmla="*/ 107 h 107"/>
                  <a:gd name="T6" fmla="*/ 40 w 128"/>
                  <a:gd name="T7" fmla="*/ 0 h 107"/>
                  <a:gd name="T8" fmla="*/ 86 w 128"/>
                  <a:gd name="T9" fmla="*/ 0 h 107"/>
                  <a:gd name="T10" fmla="*/ 128 w 128"/>
                  <a:gd name="T11" fmla="*/ 107 h 107"/>
                  <a:gd name="T12" fmla="*/ 86 w 128"/>
                  <a:gd name="T13" fmla="*/ 107 h 107"/>
                  <a:gd name="T14" fmla="*/ 64 w 128"/>
                  <a:gd name="T15" fmla="*/ 43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07">
                    <a:moveTo>
                      <a:pt x="64" y="43"/>
                    </a:moveTo>
                    <a:lnTo>
                      <a:pt x="42" y="107"/>
                    </a:lnTo>
                    <a:lnTo>
                      <a:pt x="0" y="107"/>
                    </a:lnTo>
                    <a:lnTo>
                      <a:pt x="40" y="0"/>
                    </a:lnTo>
                    <a:lnTo>
                      <a:pt x="86" y="0"/>
                    </a:lnTo>
                    <a:lnTo>
                      <a:pt x="128" y="107"/>
                    </a:lnTo>
                    <a:lnTo>
                      <a:pt x="86" y="107"/>
                    </a:lnTo>
                    <a:lnTo>
                      <a:pt x="64"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p:cNvSpPr>
              <p:nvPr userDrawn="1"/>
            </p:nvSpPr>
            <p:spPr bwMode="gray">
              <a:xfrm>
                <a:off x="881063" y="785813"/>
                <a:ext cx="163513" cy="169863"/>
              </a:xfrm>
              <a:custGeom>
                <a:avLst/>
                <a:gdLst>
                  <a:gd name="T0" fmla="*/ 0 w 103"/>
                  <a:gd name="T1" fmla="*/ 0 h 107"/>
                  <a:gd name="T2" fmla="*/ 103 w 103"/>
                  <a:gd name="T3" fmla="*/ 0 h 107"/>
                  <a:gd name="T4" fmla="*/ 103 w 103"/>
                  <a:gd name="T5" fmla="*/ 31 h 107"/>
                  <a:gd name="T6" fmla="*/ 73 w 103"/>
                  <a:gd name="T7" fmla="*/ 31 h 107"/>
                  <a:gd name="T8" fmla="*/ 73 w 103"/>
                  <a:gd name="T9" fmla="*/ 107 h 107"/>
                  <a:gd name="T10" fmla="*/ 30 w 103"/>
                  <a:gd name="T11" fmla="*/ 107 h 107"/>
                  <a:gd name="T12" fmla="*/ 30 w 103"/>
                  <a:gd name="T13" fmla="*/ 31 h 107"/>
                  <a:gd name="T14" fmla="*/ 0 w 103"/>
                  <a:gd name="T15" fmla="*/ 31 h 107"/>
                  <a:gd name="T16" fmla="*/ 0 w 103"/>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07">
                    <a:moveTo>
                      <a:pt x="0" y="0"/>
                    </a:moveTo>
                    <a:lnTo>
                      <a:pt x="103" y="0"/>
                    </a:lnTo>
                    <a:lnTo>
                      <a:pt x="103" y="31"/>
                    </a:lnTo>
                    <a:lnTo>
                      <a:pt x="73" y="31"/>
                    </a:lnTo>
                    <a:lnTo>
                      <a:pt x="73" y="107"/>
                    </a:lnTo>
                    <a:lnTo>
                      <a:pt x="30" y="107"/>
                    </a:lnTo>
                    <a:lnTo>
                      <a:pt x="30" y="31"/>
                    </a:lnTo>
                    <a:lnTo>
                      <a:pt x="0" y="3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p:cNvSpPr>
              <p:nvPr userDrawn="1"/>
            </p:nvSpPr>
            <p:spPr bwMode="gray">
              <a:xfrm>
                <a:off x="1027113" y="785813"/>
                <a:ext cx="201613" cy="169863"/>
              </a:xfrm>
              <a:custGeom>
                <a:avLst/>
                <a:gdLst>
                  <a:gd name="T0" fmla="*/ 63 w 127"/>
                  <a:gd name="T1" fmla="*/ 43 h 107"/>
                  <a:gd name="T2" fmla="*/ 42 w 127"/>
                  <a:gd name="T3" fmla="*/ 107 h 107"/>
                  <a:gd name="T4" fmla="*/ 0 w 127"/>
                  <a:gd name="T5" fmla="*/ 107 h 107"/>
                  <a:gd name="T6" fmla="*/ 42 w 127"/>
                  <a:gd name="T7" fmla="*/ 0 h 107"/>
                  <a:gd name="T8" fmla="*/ 85 w 127"/>
                  <a:gd name="T9" fmla="*/ 0 h 107"/>
                  <a:gd name="T10" fmla="*/ 127 w 127"/>
                  <a:gd name="T11" fmla="*/ 107 h 107"/>
                  <a:gd name="T12" fmla="*/ 85 w 127"/>
                  <a:gd name="T13" fmla="*/ 107 h 107"/>
                  <a:gd name="T14" fmla="*/ 63 w 127"/>
                  <a:gd name="T15" fmla="*/ 43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07">
                    <a:moveTo>
                      <a:pt x="63" y="43"/>
                    </a:moveTo>
                    <a:lnTo>
                      <a:pt x="42" y="107"/>
                    </a:lnTo>
                    <a:lnTo>
                      <a:pt x="0" y="107"/>
                    </a:lnTo>
                    <a:lnTo>
                      <a:pt x="42" y="0"/>
                    </a:lnTo>
                    <a:lnTo>
                      <a:pt x="85" y="0"/>
                    </a:lnTo>
                    <a:lnTo>
                      <a:pt x="127" y="107"/>
                    </a:lnTo>
                    <a:lnTo>
                      <a:pt x="85" y="107"/>
                    </a:lnTo>
                    <a:lnTo>
                      <a:pt x="63"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p:cNvSpPr>
              <p:nvPr userDrawn="1"/>
            </p:nvSpPr>
            <p:spPr bwMode="gray">
              <a:xfrm>
                <a:off x="1306513" y="782638"/>
                <a:ext cx="111125" cy="177800"/>
              </a:xfrm>
              <a:custGeom>
                <a:avLst/>
                <a:gdLst>
                  <a:gd name="T0" fmla="*/ 25 w 42"/>
                  <a:gd name="T1" fmla="*/ 28 h 67"/>
                  <a:gd name="T2" fmla="*/ 13 w 42"/>
                  <a:gd name="T3" fmla="*/ 17 h 67"/>
                  <a:gd name="T4" fmla="*/ 24 w 42"/>
                  <a:gd name="T5" fmla="*/ 10 h 67"/>
                  <a:gd name="T6" fmla="*/ 36 w 42"/>
                  <a:gd name="T7" fmla="*/ 13 h 67"/>
                  <a:gd name="T8" fmla="*/ 39 w 42"/>
                  <a:gd name="T9" fmla="*/ 3 h 67"/>
                  <a:gd name="T10" fmla="*/ 24 w 42"/>
                  <a:gd name="T11" fmla="*/ 0 h 67"/>
                  <a:gd name="T12" fmla="*/ 1 w 42"/>
                  <a:gd name="T13" fmla="*/ 19 h 67"/>
                  <a:gd name="T14" fmla="*/ 18 w 42"/>
                  <a:gd name="T15" fmla="*/ 37 h 67"/>
                  <a:gd name="T16" fmla="*/ 30 w 42"/>
                  <a:gd name="T17" fmla="*/ 48 h 67"/>
                  <a:gd name="T18" fmla="*/ 18 w 42"/>
                  <a:gd name="T19" fmla="*/ 57 h 67"/>
                  <a:gd name="T20" fmla="*/ 2 w 42"/>
                  <a:gd name="T21" fmla="*/ 53 h 67"/>
                  <a:gd name="T22" fmla="*/ 0 w 42"/>
                  <a:gd name="T23" fmla="*/ 63 h 67"/>
                  <a:gd name="T24" fmla="*/ 17 w 42"/>
                  <a:gd name="T25" fmla="*/ 67 h 67"/>
                  <a:gd name="T26" fmla="*/ 42 w 42"/>
                  <a:gd name="T27" fmla="*/ 47 h 67"/>
                  <a:gd name="T28" fmla="*/ 25 w 42"/>
                  <a:gd name="T29" fmla="*/ 2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67">
                    <a:moveTo>
                      <a:pt x="25" y="28"/>
                    </a:moveTo>
                    <a:cubicBezTo>
                      <a:pt x="17" y="25"/>
                      <a:pt x="13" y="22"/>
                      <a:pt x="13" y="17"/>
                    </a:cubicBezTo>
                    <a:cubicBezTo>
                      <a:pt x="13" y="14"/>
                      <a:pt x="16" y="10"/>
                      <a:pt x="24" y="10"/>
                    </a:cubicBezTo>
                    <a:cubicBezTo>
                      <a:pt x="30" y="10"/>
                      <a:pt x="34" y="11"/>
                      <a:pt x="36" y="13"/>
                    </a:cubicBezTo>
                    <a:cubicBezTo>
                      <a:pt x="39" y="3"/>
                      <a:pt x="39" y="3"/>
                      <a:pt x="39" y="3"/>
                    </a:cubicBezTo>
                    <a:cubicBezTo>
                      <a:pt x="36" y="1"/>
                      <a:pt x="31" y="0"/>
                      <a:pt x="24" y="0"/>
                    </a:cubicBezTo>
                    <a:cubicBezTo>
                      <a:pt x="10" y="0"/>
                      <a:pt x="1" y="8"/>
                      <a:pt x="1" y="19"/>
                    </a:cubicBezTo>
                    <a:cubicBezTo>
                      <a:pt x="1" y="28"/>
                      <a:pt x="8" y="34"/>
                      <a:pt x="18" y="37"/>
                    </a:cubicBezTo>
                    <a:cubicBezTo>
                      <a:pt x="27" y="40"/>
                      <a:pt x="30" y="43"/>
                      <a:pt x="30" y="48"/>
                    </a:cubicBezTo>
                    <a:cubicBezTo>
                      <a:pt x="30" y="53"/>
                      <a:pt x="26" y="57"/>
                      <a:pt x="18" y="57"/>
                    </a:cubicBezTo>
                    <a:cubicBezTo>
                      <a:pt x="12" y="57"/>
                      <a:pt x="6" y="55"/>
                      <a:pt x="2" y="53"/>
                    </a:cubicBezTo>
                    <a:cubicBezTo>
                      <a:pt x="0" y="63"/>
                      <a:pt x="0" y="63"/>
                      <a:pt x="0" y="63"/>
                    </a:cubicBezTo>
                    <a:cubicBezTo>
                      <a:pt x="3" y="65"/>
                      <a:pt x="10" y="67"/>
                      <a:pt x="17" y="67"/>
                    </a:cubicBezTo>
                    <a:cubicBezTo>
                      <a:pt x="34" y="67"/>
                      <a:pt x="42" y="58"/>
                      <a:pt x="42" y="47"/>
                    </a:cubicBezTo>
                    <a:cubicBezTo>
                      <a:pt x="42" y="38"/>
                      <a:pt x="36" y="32"/>
                      <a:pt x="25"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10"/>
              <p:cNvSpPr>
                <a:spLocks/>
              </p:cNvSpPr>
              <p:nvPr userDrawn="1"/>
            </p:nvSpPr>
            <p:spPr bwMode="gray">
              <a:xfrm>
                <a:off x="1425575" y="785813"/>
                <a:ext cx="130175" cy="173038"/>
              </a:xfrm>
              <a:custGeom>
                <a:avLst/>
                <a:gdLst>
                  <a:gd name="T0" fmla="*/ 0 w 82"/>
                  <a:gd name="T1" fmla="*/ 16 h 109"/>
                  <a:gd name="T2" fmla="*/ 32 w 82"/>
                  <a:gd name="T3" fmla="*/ 16 h 109"/>
                  <a:gd name="T4" fmla="*/ 32 w 82"/>
                  <a:gd name="T5" fmla="*/ 109 h 109"/>
                  <a:gd name="T6" fmla="*/ 52 w 82"/>
                  <a:gd name="T7" fmla="*/ 109 h 109"/>
                  <a:gd name="T8" fmla="*/ 52 w 82"/>
                  <a:gd name="T9" fmla="*/ 16 h 109"/>
                  <a:gd name="T10" fmla="*/ 82 w 82"/>
                  <a:gd name="T11" fmla="*/ 16 h 109"/>
                  <a:gd name="T12" fmla="*/ 82 w 82"/>
                  <a:gd name="T13" fmla="*/ 0 h 109"/>
                  <a:gd name="T14" fmla="*/ 0 w 82"/>
                  <a:gd name="T15" fmla="*/ 0 h 109"/>
                  <a:gd name="T16" fmla="*/ 0 w 82"/>
                  <a:gd name="T17" fmla="*/ 1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9">
                    <a:moveTo>
                      <a:pt x="0" y="16"/>
                    </a:moveTo>
                    <a:lnTo>
                      <a:pt x="32" y="16"/>
                    </a:lnTo>
                    <a:lnTo>
                      <a:pt x="32" y="109"/>
                    </a:lnTo>
                    <a:lnTo>
                      <a:pt x="52" y="109"/>
                    </a:lnTo>
                    <a:lnTo>
                      <a:pt x="52" y="16"/>
                    </a:lnTo>
                    <a:lnTo>
                      <a:pt x="82" y="16"/>
                    </a:lnTo>
                    <a:lnTo>
                      <a:pt x="82" y="0"/>
                    </a:lnTo>
                    <a:lnTo>
                      <a:pt x="0" y="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6" name="Freeform 11"/>
              <p:cNvSpPr>
                <a:spLocks/>
              </p:cNvSpPr>
              <p:nvPr userDrawn="1"/>
            </p:nvSpPr>
            <p:spPr bwMode="gray">
              <a:xfrm>
                <a:off x="1708150" y="785813"/>
                <a:ext cx="103188" cy="173038"/>
              </a:xfrm>
              <a:custGeom>
                <a:avLst/>
                <a:gdLst>
                  <a:gd name="T0" fmla="*/ 20 w 65"/>
                  <a:gd name="T1" fmla="*/ 60 h 109"/>
                  <a:gd name="T2" fmla="*/ 62 w 65"/>
                  <a:gd name="T3" fmla="*/ 60 h 109"/>
                  <a:gd name="T4" fmla="*/ 62 w 65"/>
                  <a:gd name="T5" fmla="*/ 43 h 109"/>
                  <a:gd name="T6" fmla="*/ 20 w 65"/>
                  <a:gd name="T7" fmla="*/ 43 h 109"/>
                  <a:gd name="T8" fmla="*/ 20 w 65"/>
                  <a:gd name="T9" fmla="*/ 16 h 109"/>
                  <a:gd name="T10" fmla="*/ 63 w 65"/>
                  <a:gd name="T11" fmla="*/ 16 h 109"/>
                  <a:gd name="T12" fmla="*/ 63 w 65"/>
                  <a:gd name="T13" fmla="*/ 0 h 109"/>
                  <a:gd name="T14" fmla="*/ 0 w 65"/>
                  <a:gd name="T15" fmla="*/ 0 h 109"/>
                  <a:gd name="T16" fmla="*/ 0 w 65"/>
                  <a:gd name="T17" fmla="*/ 109 h 109"/>
                  <a:gd name="T18" fmla="*/ 65 w 65"/>
                  <a:gd name="T19" fmla="*/ 109 h 109"/>
                  <a:gd name="T20" fmla="*/ 65 w 65"/>
                  <a:gd name="T21" fmla="*/ 92 h 109"/>
                  <a:gd name="T22" fmla="*/ 20 w 65"/>
                  <a:gd name="T23" fmla="*/ 92 h 109"/>
                  <a:gd name="T24" fmla="*/ 20 w 65"/>
                  <a:gd name="T25" fmla="*/ 6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09">
                    <a:moveTo>
                      <a:pt x="20" y="60"/>
                    </a:moveTo>
                    <a:lnTo>
                      <a:pt x="62" y="60"/>
                    </a:lnTo>
                    <a:lnTo>
                      <a:pt x="62" y="43"/>
                    </a:lnTo>
                    <a:lnTo>
                      <a:pt x="20" y="43"/>
                    </a:lnTo>
                    <a:lnTo>
                      <a:pt x="20" y="16"/>
                    </a:lnTo>
                    <a:lnTo>
                      <a:pt x="63" y="16"/>
                    </a:lnTo>
                    <a:lnTo>
                      <a:pt x="63" y="0"/>
                    </a:lnTo>
                    <a:lnTo>
                      <a:pt x="0" y="0"/>
                    </a:lnTo>
                    <a:lnTo>
                      <a:pt x="0" y="109"/>
                    </a:lnTo>
                    <a:lnTo>
                      <a:pt x="65" y="109"/>
                    </a:lnTo>
                    <a:lnTo>
                      <a:pt x="65" y="92"/>
                    </a:lnTo>
                    <a:lnTo>
                      <a:pt x="20" y="92"/>
                    </a:lnTo>
                    <a:lnTo>
                      <a:pt x="2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7" name="Freeform 12"/>
              <p:cNvSpPr>
                <a:spLocks/>
              </p:cNvSpPr>
              <p:nvPr userDrawn="1"/>
            </p:nvSpPr>
            <p:spPr bwMode="gray">
              <a:xfrm>
                <a:off x="1839913" y="785813"/>
                <a:ext cx="101600" cy="173038"/>
              </a:xfrm>
              <a:custGeom>
                <a:avLst/>
                <a:gdLst>
                  <a:gd name="T0" fmla="*/ 20 w 64"/>
                  <a:gd name="T1" fmla="*/ 92 h 109"/>
                  <a:gd name="T2" fmla="*/ 20 w 64"/>
                  <a:gd name="T3" fmla="*/ 0 h 109"/>
                  <a:gd name="T4" fmla="*/ 0 w 64"/>
                  <a:gd name="T5" fmla="*/ 0 h 109"/>
                  <a:gd name="T6" fmla="*/ 0 w 64"/>
                  <a:gd name="T7" fmla="*/ 109 h 109"/>
                  <a:gd name="T8" fmla="*/ 64 w 64"/>
                  <a:gd name="T9" fmla="*/ 109 h 109"/>
                  <a:gd name="T10" fmla="*/ 64 w 64"/>
                  <a:gd name="T11" fmla="*/ 92 h 109"/>
                  <a:gd name="T12" fmla="*/ 20 w 64"/>
                  <a:gd name="T13" fmla="*/ 92 h 109"/>
                </a:gdLst>
                <a:ahLst/>
                <a:cxnLst>
                  <a:cxn ang="0">
                    <a:pos x="T0" y="T1"/>
                  </a:cxn>
                  <a:cxn ang="0">
                    <a:pos x="T2" y="T3"/>
                  </a:cxn>
                  <a:cxn ang="0">
                    <a:pos x="T4" y="T5"/>
                  </a:cxn>
                  <a:cxn ang="0">
                    <a:pos x="T6" y="T7"/>
                  </a:cxn>
                  <a:cxn ang="0">
                    <a:pos x="T8" y="T9"/>
                  </a:cxn>
                  <a:cxn ang="0">
                    <a:pos x="T10" y="T11"/>
                  </a:cxn>
                  <a:cxn ang="0">
                    <a:pos x="T12" y="T13"/>
                  </a:cxn>
                </a:cxnLst>
                <a:rect l="0" t="0" r="r" b="b"/>
                <a:pathLst>
                  <a:path w="64" h="109">
                    <a:moveTo>
                      <a:pt x="20" y="92"/>
                    </a:moveTo>
                    <a:lnTo>
                      <a:pt x="20" y="0"/>
                    </a:lnTo>
                    <a:lnTo>
                      <a:pt x="0" y="0"/>
                    </a:lnTo>
                    <a:lnTo>
                      <a:pt x="0" y="109"/>
                    </a:lnTo>
                    <a:lnTo>
                      <a:pt x="64" y="109"/>
                    </a:lnTo>
                    <a:lnTo>
                      <a:pt x="64" y="92"/>
                    </a:lnTo>
                    <a:lnTo>
                      <a:pt x="2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8" name="Freeform 13"/>
              <p:cNvSpPr>
                <a:spLocks/>
              </p:cNvSpPr>
              <p:nvPr userDrawn="1"/>
            </p:nvSpPr>
            <p:spPr bwMode="gray">
              <a:xfrm>
                <a:off x="1576388" y="785813"/>
                <a:ext cx="104775" cy="173038"/>
              </a:xfrm>
              <a:custGeom>
                <a:avLst/>
                <a:gdLst>
                  <a:gd name="T0" fmla="*/ 21 w 66"/>
                  <a:gd name="T1" fmla="*/ 60 h 109"/>
                  <a:gd name="T2" fmla="*/ 61 w 66"/>
                  <a:gd name="T3" fmla="*/ 60 h 109"/>
                  <a:gd name="T4" fmla="*/ 61 w 66"/>
                  <a:gd name="T5" fmla="*/ 43 h 109"/>
                  <a:gd name="T6" fmla="*/ 21 w 66"/>
                  <a:gd name="T7" fmla="*/ 43 h 109"/>
                  <a:gd name="T8" fmla="*/ 21 w 66"/>
                  <a:gd name="T9" fmla="*/ 16 h 109"/>
                  <a:gd name="T10" fmla="*/ 62 w 66"/>
                  <a:gd name="T11" fmla="*/ 16 h 109"/>
                  <a:gd name="T12" fmla="*/ 62 w 66"/>
                  <a:gd name="T13" fmla="*/ 0 h 109"/>
                  <a:gd name="T14" fmla="*/ 0 w 66"/>
                  <a:gd name="T15" fmla="*/ 0 h 109"/>
                  <a:gd name="T16" fmla="*/ 0 w 66"/>
                  <a:gd name="T17" fmla="*/ 109 h 109"/>
                  <a:gd name="T18" fmla="*/ 66 w 66"/>
                  <a:gd name="T19" fmla="*/ 109 h 109"/>
                  <a:gd name="T20" fmla="*/ 66 w 66"/>
                  <a:gd name="T21" fmla="*/ 92 h 109"/>
                  <a:gd name="T22" fmla="*/ 21 w 66"/>
                  <a:gd name="T23" fmla="*/ 92 h 109"/>
                  <a:gd name="T24" fmla="*/ 21 w 66"/>
                  <a:gd name="T25" fmla="*/ 6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109">
                    <a:moveTo>
                      <a:pt x="21" y="60"/>
                    </a:moveTo>
                    <a:lnTo>
                      <a:pt x="61" y="60"/>
                    </a:lnTo>
                    <a:lnTo>
                      <a:pt x="61" y="43"/>
                    </a:lnTo>
                    <a:lnTo>
                      <a:pt x="21" y="43"/>
                    </a:lnTo>
                    <a:lnTo>
                      <a:pt x="21" y="16"/>
                    </a:lnTo>
                    <a:lnTo>
                      <a:pt x="62" y="16"/>
                    </a:lnTo>
                    <a:lnTo>
                      <a:pt x="62" y="0"/>
                    </a:lnTo>
                    <a:lnTo>
                      <a:pt x="0" y="0"/>
                    </a:lnTo>
                    <a:lnTo>
                      <a:pt x="0" y="109"/>
                    </a:lnTo>
                    <a:lnTo>
                      <a:pt x="66" y="109"/>
                    </a:lnTo>
                    <a:lnTo>
                      <a:pt x="66" y="92"/>
                    </a:lnTo>
                    <a:lnTo>
                      <a:pt x="21" y="92"/>
                    </a:lnTo>
                    <a:lnTo>
                      <a:pt x="21"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ekstvak 1"/>
            <p:cNvSpPr txBox="1"/>
            <p:nvPr userDrawn="1"/>
          </p:nvSpPr>
          <p:spPr bwMode="gray">
            <a:xfrm>
              <a:off x="457200" y="4430887"/>
              <a:ext cx="3678764" cy="369332"/>
            </a:xfrm>
            <a:prstGeom prst="rect">
              <a:avLst/>
            </a:prstGeom>
            <a:noFill/>
          </p:spPr>
          <p:txBody>
            <a:bodyPr wrap="none" rtlCol="0">
              <a:spAutoFit/>
            </a:bodyPr>
            <a:lstStyle/>
            <a:p>
              <a:r>
                <a:rPr lang="en-GB" sz="1800" b="1" spc="-20" baseline="0" noProof="0">
                  <a:solidFill>
                    <a:schemeClr val="bg1"/>
                  </a:solidFill>
                </a:rPr>
                <a:t>Together we make the difference</a:t>
              </a:r>
            </a:p>
          </p:txBody>
        </p:sp>
      </p:grpSp>
    </p:spTree>
    <p:extLst>
      <p:ext uri="{BB962C8B-B14F-4D97-AF65-F5344CB8AC3E}">
        <p14:creationId xmlns:p14="http://schemas.microsoft.com/office/powerpoint/2010/main" val="24405730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Content and Picture 1/2 Violet">
    <p:bg bwMode="gray">
      <p:bgPr>
        <a:solidFill>
          <a:schemeClr val="tx2"/>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4572000" y="0"/>
            <a:ext cx="4572000" cy="5143500"/>
          </a:xfr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3" name="Content Placeholder 2"/>
          <p:cNvSpPr>
            <a:spLocks noGrp="1"/>
          </p:cNvSpPr>
          <p:nvPr>
            <p:ph idx="1"/>
          </p:nvPr>
        </p:nvSpPr>
        <p:spPr>
          <a:xfrm>
            <a:off x="457200" y="1199079"/>
            <a:ext cx="3740149" cy="3394472"/>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1"/>
          <p:cNvSpPr>
            <a:spLocks noGrp="1"/>
          </p:cNvSpPr>
          <p:nvPr>
            <p:ph type="title"/>
          </p:nvPr>
        </p:nvSpPr>
        <p:spPr>
          <a:xfrm>
            <a:off x="457200" y="337225"/>
            <a:ext cx="3740400" cy="799032"/>
          </a:xfrm>
        </p:spPr>
        <p:txBody>
          <a:bodyPr/>
          <a:lstStyle>
            <a:lvl1pPr>
              <a:defRPr>
                <a:solidFill>
                  <a:schemeClr val="bg1"/>
                </a:solidFill>
              </a:defRPr>
            </a:lvl1pPr>
          </a:lstStyle>
          <a:p>
            <a:r>
              <a:rPr lang="en-US" noProof="0"/>
              <a:t>Click to edit Master title style</a:t>
            </a:r>
            <a:endParaRPr lang="en-GB" noProof="0"/>
          </a:p>
        </p:txBody>
      </p:sp>
      <p:sp>
        <p:nvSpPr>
          <p:cNvPr id="8" name="Date Placeholder 7"/>
          <p:cNvSpPr>
            <a:spLocks noGrp="1"/>
          </p:cNvSpPr>
          <p:nvPr>
            <p:ph type="dt" sz="half" idx="14"/>
          </p:nvPr>
        </p:nvSpPr>
        <p:spPr/>
        <p:txBody>
          <a:bodyPr/>
          <a:lstStyle>
            <a:lvl1pPr>
              <a:defRPr>
                <a:solidFill>
                  <a:schemeClr val="bg1"/>
                </a:solidFill>
              </a:defRPr>
            </a:lvl1pPr>
          </a:lstStyle>
          <a:p>
            <a:fld id="{1B1B9532-7E1A-49CE-A5BD-7BB533469177}" type="datetime1">
              <a:rPr lang="en-GB" smtClean="0"/>
              <a:t>22/05/2022</a:t>
            </a:fld>
            <a:endParaRPr lang="en-GB"/>
          </a:p>
        </p:txBody>
      </p:sp>
      <p:sp>
        <p:nvSpPr>
          <p:cNvPr id="9" name="Footer Placeholder 8"/>
          <p:cNvSpPr>
            <a:spLocks noGrp="1"/>
          </p:cNvSpPr>
          <p:nvPr>
            <p:ph type="ftr" sz="quarter" idx="15"/>
          </p:nvPr>
        </p:nvSpPr>
        <p:spPr/>
        <p:txBody>
          <a:bodyPr/>
          <a:lstStyle>
            <a:lvl1pPr>
              <a:defRPr>
                <a:solidFill>
                  <a:schemeClr val="bg1"/>
                </a:solidFill>
              </a:defRPr>
            </a:lvl1pPr>
          </a:lstStyle>
          <a:p>
            <a:r>
              <a:rPr lang="en-GB"/>
              <a:t>Tata Steel | TITLE POWERPOINT PRESENTATION</a:t>
            </a:r>
          </a:p>
        </p:txBody>
      </p:sp>
      <p:sp>
        <p:nvSpPr>
          <p:cNvPr id="10" name="Slide Number Placeholder 9"/>
          <p:cNvSpPr>
            <a:spLocks noGrp="1"/>
          </p:cNvSpPr>
          <p:nvPr>
            <p:ph type="sldNum" sz="quarter" idx="16"/>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147889222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Picture Curve">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3702997" y="0"/>
            <a:ext cx="5441003" cy="5143500"/>
          </a:xfrm>
          <a:custGeom>
            <a:avLst/>
            <a:gdLst/>
            <a:ahLst/>
            <a:cxnLst/>
            <a:rect l="l" t="t" r="r" b="b"/>
            <a:pathLst>
              <a:path w="5441003" h="5143500">
                <a:moveTo>
                  <a:pt x="245991" y="0"/>
                </a:moveTo>
                <a:lnTo>
                  <a:pt x="5441003" y="0"/>
                </a:lnTo>
                <a:lnTo>
                  <a:pt x="5441003" y="5143500"/>
                </a:lnTo>
                <a:lnTo>
                  <a:pt x="284902" y="5143500"/>
                </a:lnTo>
                <a:cubicBezTo>
                  <a:pt x="153186" y="4282872"/>
                  <a:pt x="2014" y="3344424"/>
                  <a:pt x="0" y="2483796"/>
                </a:cubicBezTo>
                <a:cubicBezTo>
                  <a:pt x="2014" y="1629924"/>
                  <a:pt x="94819" y="847387"/>
                  <a:pt x="245991" y="0"/>
                </a:cubicBezTo>
                <a:close/>
              </a:path>
            </a:pathLst>
          </a:custGeo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13" name="Content Placeholder 2"/>
          <p:cNvSpPr>
            <a:spLocks noGrp="1"/>
          </p:cNvSpPr>
          <p:nvPr>
            <p:ph sz="half" idx="1"/>
          </p:nvPr>
        </p:nvSpPr>
        <p:spPr>
          <a:xfrm>
            <a:off x="457203" y="1184447"/>
            <a:ext cx="3110400" cy="3394800"/>
          </a:xfrm>
        </p:spPr>
        <p:txBody>
          <a:bodyPr/>
          <a:lstStyle>
            <a:lvl1pPr>
              <a:tabLst>
                <a:tab pos="2600325" algn="r"/>
              </a:tabLst>
              <a:defRPr sz="1400"/>
            </a:lvl1pPr>
            <a:lvl2pPr>
              <a:tabLst>
                <a:tab pos="2600325" algn="r"/>
              </a:tabLst>
              <a:defRPr sz="1400"/>
            </a:lvl2pPr>
            <a:lvl3pPr>
              <a:tabLst>
                <a:tab pos="2600325" algn="r"/>
              </a:tabLst>
              <a:defRPr sz="1400"/>
            </a:lvl3pPr>
            <a:lvl4pPr>
              <a:tabLst>
                <a:tab pos="2600325" algn="r"/>
              </a:tabLst>
              <a:defRPr sz="1400"/>
            </a:lvl4pPr>
            <a:lvl5pPr>
              <a:tabLst>
                <a:tab pos="2600325" algn="r"/>
              </a:tabLst>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Title 2"/>
          <p:cNvSpPr>
            <a:spLocks noGrp="1"/>
          </p:cNvSpPr>
          <p:nvPr>
            <p:ph type="title"/>
          </p:nvPr>
        </p:nvSpPr>
        <p:spPr>
          <a:xfrm>
            <a:off x="457200" y="337225"/>
            <a:ext cx="3200400" cy="799032"/>
          </a:xfrm>
        </p:spPr>
        <p:txBody>
          <a:bodyPr/>
          <a:lstStyle/>
          <a:p>
            <a:r>
              <a:rPr lang="en-US" noProof="0"/>
              <a:t>Click to edit Master title style</a:t>
            </a:r>
            <a:endParaRPr lang="en-GB" noProof="0"/>
          </a:p>
        </p:txBody>
      </p:sp>
      <p:sp>
        <p:nvSpPr>
          <p:cNvPr id="10" name="Date Placeholder 9"/>
          <p:cNvSpPr>
            <a:spLocks noGrp="1"/>
          </p:cNvSpPr>
          <p:nvPr>
            <p:ph type="dt" sz="half" idx="14"/>
          </p:nvPr>
        </p:nvSpPr>
        <p:spPr/>
        <p:txBody>
          <a:bodyPr/>
          <a:lstStyle/>
          <a:p>
            <a:fld id="{D67988AC-E587-4DDA-84C8-802B104B513E}" type="datetime1">
              <a:rPr lang="en-GB" noProof="0" smtClean="0"/>
              <a:t>22/05/2022</a:t>
            </a:fld>
            <a:endParaRPr lang="en-GB" noProof="0"/>
          </a:p>
        </p:txBody>
      </p:sp>
      <p:sp>
        <p:nvSpPr>
          <p:cNvPr id="11" name="Footer Placeholder 10"/>
          <p:cNvSpPr>
            <a:spLocks noGrp="1"/>
          </p:cNvSpPr>
          <p:nvPr>
            <p:ph type="ftr" sz="quarter" idx="15"/>
          </p:nvPr>
        </p:nvSpPr>
        <p:spPr/>
        <p:txBody>
          <a:bodyPr/>
          <a:lstStyle/>
          <a:p>
            <a:r>
              <a:rPr lang="en-GB" noProof="0"/>
              <a:t>Tata Steel | TITLE POWERPOINT PRESENTATION</a:t>
            </a:r>
          </a:p>
        </p:txBody>
      </p:sp>
      <p:sp>
        <p:nvSpPr>
          <p:cNvPr id="12" name="Slide Number Placeholder 11"/>
          <p:cNvSpPr>
            <a:spLocks noGrp="1"/>
          </p:cNvSpPr>
          <p:nvPr>
            <p:ph type="sldNum" sz="quarter" idx="16"/>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21573686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Picture 1/3">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6103938" y="0"/>
            <a:ext cx="3040062" cy="5143500"/>
          </a:xfr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3" name="Content Placeholder 2"/>
          <p:cNvSpPr>
            <a:spLocks noGrp="1"/>
          </p:cNvSpPr>
          <p:nvPr>
            <p:ph idx="1"/>
          </p:nvPr>
        </p:nvSpPr>
        <p:spPr>
          <a:xfrm>
            <a:off x="457201" y="1184449"/>
            <a:ext cx="5272088" cy="339447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itle 7"/>
          <p:cNvSpPr>
            <a:spLocks noGrp="1"/>
          </p:cNvSpPr>
          <p:nvPr>
            <p:ph type="title"/>
          </p:nvPr>
        </p:nvSpPr>
        <p:spPr>
          <a:xfrm>
            <a:off x="457200" y="337225"/>
            <a:ext cx="5274000" cy="799032"/>
          </a:xfrm>
        </p:spPr>
        <p:txBody>
          <a:bodyPr/>
          <a:lstStyle/>
          <a:p>
            <a:r>
              <a:rPr lang="en-US" noProof="0"/>
              <a:t>Click to edit Master title style</a:t>
            </a:r>
            <a:endParaRPr lang="en-GB" noProof="0"/>
          </a:p>
        </p:txBody>
      </p:sp>
      <p:sp>
        <p:nvSpPr>
          <p:cNvPr id="11" name="Date Placeholder 10"/>
          <p:cNvSpPr>
            <a:spLocks noGrp="1"/>
          </p:cNvSpPr>
          <p:nvPr>
            <p:ph type="dt" sz="half" idx="14"/>
          </p:nvPr>
        </p:nvSpPr>
        <p:spPr/>
        <p:txBody>
          <a:bodyPr/>
          <a:lstStyle/>
          <a:p>
            <a:fld id="{CF7C234A-AA53-4BF5-88C1-596684D23AE5}" type="datetime1">
              <a:rPr lang="en-GB" noProof="0" smtClean="0"/>
              <a:t>22/05/2022</a:t>
            </a:fld>
            <a:endParaRPr lang="en-GB" noProof="0"/>
          </a:p>
        </p:txBody>
      </p:sp>
      <p:sp>
        <p:nvSpPr>
          <p:cNvPr id="12" name="Footer Placeholder 11"/>
          <p:cNvSpPr>
            <a:spLocks noGrp="1"/>
          </p:cNvSpPr>
          <p:nvPr>
            <p:ph type="ftr" sz="quarter" idx="15"/>
          </p:nvPr>
        </p:nvSpPr>
        <p:spPr/>
        <p:txBody>
          <a:bodyPr/>
          <a:lstStyle/>
          <a:p>
            <a:r>
              <a:rPr lang="en-GB" noProof="0"/>
              <a:t>Tata Steel | TITLE POWERPOINT PRESENTATION</a:t>
            </a:r>
          </a:p>
        </p:txBody>
      </p:sp>
      <p:sp>
        <p:nvSpPr>
          <p:cNvPr id="13" name="Slide Number Placeholder 12"/>
          <p:cNvSpPr>
            <a:spLocks noGrp="1"/>
          </p:cNvSpPr>
          <p:nvPr>
            <p:ph type="sldNum" sz="quarter" idx="16"/>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110686422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and Pull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4449"/>
            <a:ext cx="5274000" cy="339447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2" name="Text Placeholder 11"/>
          <p:cNvSpPr>
            <a:spLocks noGrp="1"/>
          </p:cNvSpPr>
          <p:nvPr>
            <p:ph type="body" sz="quarter" idx="14"/>
          </p:nvPr>
        </p:nvSpPr>
        <p:spPr bwMode="gray">
          <a:xfrm>
            <a:off x="6439711" y="124403"/>
            <a:ext cx="2704289" cy="4703766"/>
          </a:xfrm>
          <a:custGeom>
            <a:avLst/>
            <a:gdLst>
              <a:gd name="connsiteX0" fmla="*/ 0 w 2553005"/>
              <a:gd name="connsiteY0" fmla="*/ 0 h 4454957"/>
              <a:gd name="connsiteX1" fmla="*/ 2553005 w 2553005"/>
              <a:gd name="connsiteY1" fmla="*/ 0 h 4454957"/>
              <a:gd name="connsiteX2" fmla="*/ 2553005 w 2553005"/>
              <a:gd name="connsiteY2" fmla="*/ 4454957 h 4454957"/>
              <a:gd name="connsiteX3" fmla="*/ 0 w 2553005"/>
              <a:gd name="connsiteY3" fmla="*/ 4454957 h 4454957"/>
              <a:gd name="connsiteX4" fmla="*/ 0 w 2553005"/>
              <a:gd name="connsiteY4" fmla="*/ 0 h 4454957"/>
              <a:gd name="connsiteX0" fmla="*/ 117043 w 2553005"/>
              <a:gd name="connsiteY0" fmla="*/ 1338681 h 4454957"/>
              <a:gd name="connsiteX1" fmla="*/ 2553005 w 2553005"/>
              <a:gd name="connsiteY1" fmla="*/ 0 h 4454957"/>
              <a:gd name="connsiteX2" fmla="*/ 2553005 w 2553005"/>
              <a:gd name="connsiteY2" fmla="*/ 4454957 h 4454957"/>
              <a:gd name="connsiteX3" fmla="*/ 0 w 2553005"/>
              <a:gd name="connsiteY3" fmla="*/ 4454957 h 4454957"/>
              <a:gd name="connsiteX4" fmla="*/ 117043 w 2553005"/>
              <a:gd name="connsiteY4" fmla="*/ 1338681 h 4454957"/>
              <a:gd name="connsiteX0" fmla="*/ 375477 w 2811439"/>
              <a:gd name="connsiteY0" fmla="*/ 1471949 h 4588225"/>
              <a:gd name="connsiteX1" fmla="*/ 2811439 w 2811439"/>
              <a:gd name="connsiteY1" fmla="*/ 133268 h 4588225"/>
              <a:gd name="connsiteX2" fmla="*/ 2811439 w 2811439"/>
              <a:gd name="connsiteY2" fmla="*/ 4588225 h 4588225"/>
              <a:gd name="connsiteX3" fmla="*/ 258434 w 2811439"/>
              <a:gd name="connsiteY3" fmla="*/ 4588225 h 4588225"/>
              <a:gd name="connsiteX4" fmla="*/ 375477 w 2811439"/>
              <a:gd name="connsiteY4" fmla="*/ 1471949 h 4588225"/>
              <a:gd name="connsiteX0" fmla="*/ 375477 w 2811439"/>
              <a:gd name="connsiteY0" fmla="*/ 1338681 h 4454957"/>
              <a:gd name="connsiteX1" fmla="*/ 2811439 w 2811439"/>
              <a:gd name="connsiteY1" fmla="*/ 0 h 4454957"/>
              <a:gd name="connsiteX2" fmla="*/ 2811439 w 2811439"/>
              <a:gd name="connsiteY2" fmla="*/ 4454957 h 4454957"/>
              <a:gd name="connsiteX3" fmla="*/ 258434 w 2811439"/>
              <a:gd name="connsiteY3" fmla="*/ 4454957 h 4454957"/>
              <a:gd name="connsiteX4" fmla="*/ 375477 w 2811439"/>
              <a:gd name="connsiteY4" fmla="*/ 1338681 h 4454957"/>
              <a:gd name="connsiteX0" fmla="*/ 342142 w 2836626"/>
              <a:gd name="connsiteY0" fmla="*/ 1477669 h 4454957"/>
              <a:gd name="connsiteX1" fmla="*/ 2836626 w 2836626"/>
              <a:gd name="connsiteY1" fmla="*/ 0 h 4454957"/>
              <a:gd name="connsiteX2" fmla="*/ 2836626 w 2836626"/>
              <a:gd name="connsiteY2" fmla="*/ 4454957 h 4454957"/>
              <a:gd name="connsiteX3" fmla="*/ 283621 w 2836626"/>
              <a:gd name="connsiteY3" fmla="*/ 4454957 h 4454957"/>
              <a:gd name="connsiteX4" fmla="*/ 342142 w 2836626"/>
              <a:gd name="connsiteY4" fmla="*/ 1477669 h 4454957"/>
              <a:gd name="connsiteX0" fmla="*/ 360501 w 2854985"/>
              <a:gd name="connsiteY0" fmla="*/ 1477669 h 4454957"/>
              <a:gd name="connsiteX1" fmla="*/ 2854985 w 2854985"/>
              <a:gd name="connsiteY1" fmla="*/ 0 h 4454957"/>
              <a:gd name="connsiteX2" fmla="*/ 2854985 w 2854985"/>
              <a:gd name="connsiteY2" fmla="*/ 4454957 h 4454957"/>
              <a:gd name="connsiteX3" fmla="*/ 301980 w 2854985"/>
              <a:gd name="connsiteY3" fmla="*/ 4454957 h 4454957"/>
              <a:gd name="connsiteX4" fmla="*/ 360501 w 2854985"/>
              <a:gd name="connsiteY4" fmla="*/ 1477669 h 4454957"/>
              <a:gd name="connsiteX0" fmla="*/ 44999 w 2539483"/>
              <a:gd name="connsiteY0" fmla="*/ 1477669 h 4454957"/>
              <a:gd name="connsiteX1" fmla="*/ 2539483 w 2539483"/>
              <a:gd name="connsiteY1" fmla="*/ 0 h 4454957"/>
              <a:gd name="connsiteX2" fmla="*/ 2539483 w 2539483"/>
              <a:gd name="connsiteY2" fmla="*/ 4454957 h 4454957"/>
              <a:gd name="connsiteX3" fmla="*/ 1047182 w 2539483"/>
              <a:gd name="connsiteY3" fmla="*/ 3430829 h 4454957"/>
              <a:gd name="connsiteX4" fmla="*/ 44999 w 2539483"/>
              <a:gd name="connsiteY4" fmla="*/ 1477669 h 4454957"/>
              <a:gd name="connsiteX0" fmla="*/ 45399 w 2539883"/>
              <a:gd name="connsiteY0" fmla="*/ 1477669 h 4615678"/>
              <a:gd name="connsiteX1" fmla="*/ 2539883 w 2539883"/>
              <a:gd name="connsiteY1" fmla="*/ 0 h 4615678"/>
              <a:gd name="connsiteX2" fmla="*/ 2539883 w 2539883"/>
              <a:gd name="connsiteY2" fmla="*/ 4454957 h 4615678"/>
              <a:gd name="connsiteX3" fmla="*/ 1047582 w 2539883"/>
              <a:gd name="connsiteY3" fmla="*/ 3430829 h 4615678"/>
              <a:gd name="connsiteX4" fmla="*/ 45399 w 2539883"/>
              <a:gd name="connsiteY4" fmla="*/ 1477669 h 4615678"/>
              <a:gd name="connsiteX0" fmla="*/ 45399 w 2539883"/>
              <a:gd name="connsiteY0" fmla="*/ 1477669 h 4454957"/>
              <a:gd name="connsiteX1" fmla="*/ 2539883 w 2539883"/>
              <a:gd name="connsiteY1" fmla="*/ 0 h 4454957"/>
              <a:gd name="connsiteX2" fmla="*/ 2539883 w 2539883"/>
              <a:gd name="connsiteY2" fmla="*/ 4454957 h 4454957"/>
              <a:gd name="connsiteX3" fmla="*/ 1047582 w 2539883"/>
              <a:gd name="connsiteY3" fmla="*/ 3430829 h 4454957"/>
              <a:gd name="connsiteX4" fmla="*/ 45399 w 2539883"/>
              <a:gd name="connsiteY4" fmla="*/ 1477669 h 4454957"/>
              <a:gd name="connsiteX0" fmla="*/ 102396 w 2596880"/>
              <a:gd name="connsiteY0" fmla="*/ 1477669 h 4454957"/>
              <a:gd name="connsiteX1" fmla="*/ 2596880 w 2596880"/>
              <a:gd name="connsiteY1" fmla="*/ 0 h 4454957"/>
              <a:gd name="connsiteX2" fmla="*/ 2596880 w 2596880"/>
              <a:gd name="connsiteY2" fmla="*/ 4454957 h 4454957"/>
              <a:gd name="connsiteX3" fmla="*/ 687613 w 2596880"/>
              <a:gd name="connsiteY3" fmla="*/ 2962656 h 4454957"/>
              <a:gd name="connsiteX4" fmla="*/ 102396 w 2596880"/>
              <a:gd name="connsiteY4" fmla="*/ 1477669 h 4454957"/>
              <a:gd name="connsiteX0" fmla="*/ 106554 w 2564462"/>
              <a:gd name="connsiteY0" fmla="*/ 1375256 h 4454957"/>
              <a:gd name="connsiteX1" fmla="*/ 2564462 w 2564462"/>
              <a:gd name="connsiteY1" fmla="*/ 0 h 4454957"/>
              <a:gd name="connsiteX2" fmla="*/ 2564462 w 2564462"/>
              <a:gd name="connsiteY2" fmla="*/ 4454957 h 4454957"/>
              <a:gd name="connsiteX3" fmla="*/ 655195 w 2564462"/>
              <a:gd name="connsiteY3" fmla="*/ 2962656 h 4454957"/>
              <a:gd name="connsiteX4" fmla="*/ 106554 w 2564462"/>
              <a:gd name="connsiteY4" fmla="*/ 1375256 h 4454957"/>
              <a:gd name="connsiteX0" fmla="*/ 106554 w 2564462"/>
              <a:gd name="connsiteY0" fmla="*/ 1411832 h 4454957"/>
              <a:gd name="connsiteX1" fmla="*/ 2564462 w 2564462"/>
              <a:gd name="connsiteY1" fmla="*/ 0 h 4454957"/>
              <a:gd name="connsiteX2" fmla="*/ 2564462 w 2564462"/>
              <a:gd name="connsiteY2" fmla="*/ 4454957 h 4454957"/>
              <a:gd name="connsiteX3" fmla="*/ 655195 w 2564462"/>
              <a:gd name="connsiteY3" fmla="*/ 2962656 h 4454957"/>
              <a:gd name="connsiteX4" fmla="*/ 106554 w 2564462"/>
              <a:gd name="connsiteY4" fmla="*/ 1411832 h 4454957"/>
              <a:gd name="connsiteX0" fmla="*/ 108424 w 2566332"/>
              <a:gd name="connsiteY0" fmla="*/ 1411832 h 4454957"/>
              <a:gd name="connsiteX1" fmla="*/ 2566332 w 2566332"/>
              <a:gd name="connsiteY1" fmla="*/ 0 h 4454957"/>
              <a:gd name="connsiteX2" fmla="*/ 2566332 w 2566332"/>
              <a:gd name="connsiteY2" fmla="*/ 4454957 h 4454957"/>
              <a:gd name="connsiteX3" fmla="*/ 657065 w 2566332"/>
              <a:gd name="connsiteY3" fmla="*/ 2962656 h 4454957"/>
              <a:gd name="connsiteX4" fmla="*/ 108424 w 2566332"/>
              <a:gd name="connsiteY4" fmla="*/ 1411832 h 4454957"/>
              <a:gd name="connsiteX0" fmla="*/ 109379 w 2567287"/>
              <a:gd name="connsiteY0" fmla="*/ 1411832 h 4454957"/>
              <a:gd name="connsiteX1" fmla="*/ 2567287 w 2567287"/>
              <a:gd name="connsiteY1" fmla="*/ 0 h 4454957"/>
              <a:gd name="connsiteX2" fmla="*/ 2567287 w 2567287"/>
              <a:gd name="connsiteY2" fmla="*/ 4454957 h 4454957"/>
              <a:gd name="connsiteX3" fmla="*/ 658020 w 2567287"/>
              <a:gd name="connsiteY3" fmla="*/ 2962656 h 4454957"/>
              <a:gd name="connsiteX4" fmla="*/ 109379 w 2567287"/>
              <a:gd name="connsiteY4" fmla="*/ 1411832 h 4454957"/>
              <a:gd name="connsiteX0" fmla="*/ 107424 w 2558016"/>
              <a:gd name="connsiteY0" fmla="*/ 1397202 h 4454957"/>
              <a:gd name="connsiteX1" fmla="*/ 2558016 w 2558016"/>
              <a:gd name="connsiteY1" fmla="*/ 0 h 4454957"/>
              <a:gd name="connsiteX2" fmla="*/ 2558016 w 2558016"/>
              <a:gd name="connsiteY2" fmla="*/ 4454957 h 4454957"/>
              <a:gd name="connsiteX3" fmla="*/ 648749 w 2558016"/>
              <a:gd name="connsiteY3" fmla="*/ 2962656 h 4454957"/>
              <a:gd name="connsiteX4" fmla="*/ 107424 w 2558016"/>
              <a:gd name="connsiteY4" fmla="*/ 1397202 h 4454957"/>
              <a:gd name="connsiteX0" fmla="*/ 107424 w 2558016"/>
              <a:gd name="connsiteY0" fmla="*/ 1397202 h 4454957"/>
              <a:gd name="connsiteX1" fmla="*/ 2558016 w 2558016"/>
              <a:gd name="connsiteY1" fmla="*/ 0 h 4454957"/>
              <a:gd name="connsiteX2" fmla="*/ 2558016 w 2558016"/>
              <a:gd name="connsiteY2" fmla="*/ 4454957 h 4454957"/>
              <a:gd name="connsiteX3" fmla="*/ 648749 w 2558016"/>
              <a:gd name="connsiteY3" fmla="*/ 2962656 h 4454957"/>
              <a:gd name="connsiteX4" fmla="*/ 107424 w 2558016"/>
              <a:gd name="connsiteY4" fmla="*/ 1397202 h 4454957"/>
              <a:gd name="connsiteX0" fmla="*/ 105185 w 2574827"/>
              <a:gd name="connsiteY0" fmla="*/ 1416252 h 4454957"/>
              <a:gd name="connsiteX1" fmla="*/ 2574827 w 2574827"/>
              <a:gd name="connsiteY1" fmla="*/ 0 h 4454957"/>
              <a:gd name="connsiteX2" fmla="*/ 2574827 w 2574827"/>
              <a:gd name="connsiteY2" fmla="*/ 4454957 h 4454957"/>
              <a:gd name="connsiteX3" fmla="*/ 665560 w 2574827"/>
              <a:gd name="connsiteY3" fmla="*/ 2962656 h 4454957"/>
              <a:gd name="connsiteX4" fmla="*/ 105185 w 2574827"/>
              <a:gd name="connsiteY4" fmla="*/ 1416252 h 4454957"/>
              <a:gd name="connsiteX0" fmla="*/ 91602 w 2561244"/>
              <a:gd name="connsiteY0" fmla="*/ 1416252 h 4454957"/>
              <a:gd name="connsiteX1" fmla="*/ 2561244 w 2561244"/>
              <a:gd name="connsiteY1" fmla="*/ 0 h 4454957"/>
              <a:gd name="connsiteX2" fmla="*/ 2561244 w 2561244"/>
              <a:gd name="connsiteY2" fmla="*/ 4454957 h 4454957"/>
              <a:gd name="connsiteX3" fmla="*/ 651977 w 2561244"/>
              <a:gd name="connsiteY3" fmla="*/ 2962656 h 4454957"/>
              <a:gd name="connsiteX4" fmla="*/ 91602 w 2561244"/>
              <a:gd name="connsiteY4" fmla="*/ 1416252 h 4454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244" h="4454957">
                <a:moveTo>
                  <a:pt x="91602" y="1416252"/>
                </a:moveTo>
                <a:cubicBezTo>
                  <a:pt x="376476" y="960576"/>
                  <a:pt x="1862642" y="204826"/>
                  <a:pt x="2561244" y="0"/>
                </a:cubicBezTo>
                <a:lnTo>
                  <a:pt x="2561244" y="4454957"/>
                </a:lnTo>
                <a:cubicBezTo>
                  <a:pt x="1866300" y="4061156"/>
                  <a:pt x="1063584" y="3469107"/>
                  <a:pt x="651977" y="2962656"/>
                </a:cubicBezTo>
                <a:cubicBezTo>
                  <a:pt x="240370" y="2456205"/>
                  <a:pt x="-193272" y="1871928"/>
                  <a:pt x="91602" y="1416252"/>
                </a:cubicBezTo>
                <a:close/>
              </a:path>
            </a:pathLst>
          </a:custGeom>
          <a:solidFill>
            <a:schemeClr val="accent4"/>
          </a:solidFill>
          <a:ln>
            <a:noFill/>
          </a:ln>
        </p:spPr>
        <p:txBody>
          <a:bodyPr lIns="18000" rIns="252000" anchor="ctr" anchorCtr="0"/>
          <a:lstStyle>
            <a:lvl1pPr marL="0" indent="0" algn="r">
              <a:lnSpc>
                <a:spcPct val="80000"/>
              </a:lnSpc>
              <a:buNone/>
              <a:defRPr sz="1000">
                <a:solidFill>
                  <a:schemeClr val="bg1"/>
                </a:solidFill>
              </a:defRPr>
            </a:lvl1pPr>
            <a:lvl2pPr marL="179388" indent="0" algn="r">
              <a:lnSpc>
                <a:spcPct val="80000"/>
              </a:lnSpc>
              <a:buNone/>
              <a:defRPr sz="1000">
                <a:solidFill>
                  <a:schemeClr val="bg1"/>
                </a:solidFill>
              </a:defRPr>
            </a:lvl2pPr>
            <a:lvl3pPr marL="357187" indent="0" algn="r">
              <a:lnSpc>
                <a:spcPct val="80000"/>
              </a:lnSpc>
              <a:buNone/>
              <a:defRPr sz="1000">
                <a:solidFill>
                  <a:schemeClr val="bg1"/>
                </a:solidFill>
              </a:defRPr>
            </a:lvl3pPr>
            <a:lvl4pPr marL="536575" indent="0" algn="r">
              <a:lnSpc>
                <a:spcPct val="80000"/>
              </a:lnSpc>
              <a:buNone/>
              <a:defRPr sz="1000">
                <a:solidFill>
                  <a:schemeClr val="bg1"/>
                </a:solidFill>
              </a:defRPr>
            </a:lvl4pPr>
            <a:lvl5pPr marL="0" indent="0" algn="r">
              <a:lnSpc>
                <a:spcPct val="80000"/>
              </a:lnSpc>
              <a:buFont typeface="Arial" panose="020B0604020202020204" pitchFamily="34" charset="0"/>
              <a:buNone/>
              <a:defRPr sz="10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itle 7"/>
          <p:cNvSpPr>
            <a:spLocks noGrp="1"/>
          </p:cNvSpPr>
          <p:nvPr>
            <p:ph type="title"/>
          </p:nvPr>
        </p:nvSpPr>
        <p:spPr>
          <a:xfrm>
            <a:off x="457200" y="337225"/>
            <a:ext cx="5274000" cy="799032"/>
          </a:xfrm>
        </p:spPr>
        <p:txBody>
          <a:bodyPr/>
          <a:lstStyle/>
          <a:p>
            <a:r>
              <a:rPr lang="en-US" noProof="0"/>
              <a:t>Click to edit Master title style</a:t>
            </a:r>
            <a:endParaRPr lang="en-GB" noProof="0"/>
          </a:p>
        </p:txBody>
      </p:sp>
      <p:sp>
        <p:nvSpPr>
          <p:cNvPr id="2" name="Date Placeholder 1"/>
          <p:cNvSpPr>
            <a:spLocks noGrp="1"/>
          </p:cNvSpPr>
          <p:nvPr>
            <p:ph type="dt" sz="half" idx="15"/>
          </p:nvPr>
        </p:nvSpPr>
        <p:spPr/>
        <p:txBody>
          <a:bodyPr/>
          <a:lstStyle/>
          <a:p>
            <a:fld id="{B4DF5529-5816-4701-AD82-A14096065691}" type="datetime1">
              <a:rPr lang="en-GB" noProof="0" smtClean="0"/>
              <a:t>22/05/2022</a:t>
            </a:fld>
            <a:endParaRPr lang="en-GB" noProof="0"/>
          </a:p>
        </p:txBody>
      </p:sp>
      <p:sp>
        <p:nvSpPr>
          <p:cNvPr id="4" name="Footer Placeholder 3"/>
          <p:cNvSpPr>
            <a:spLocks noGrp="1"/>
          </p:cNvSpPr>
          <p:nvPr>
            <p:ph type="ftr" sz="quarter" idx="16"/>
          </p:nvPr>
        </p:nvSpPr>
        <p:spPr/>
        <p:txBody>
          <a:bodyPr/>
          <a:lstStyle/>
          <a:p>
            <a:r>
              <a:rPr lang="en-GB" noProof="0"/>
              <a:t>Tata Steel | TITLE POWERPOINT PRESENTATION</a:t>
            </a:r>
          </a:p>
        </p:txBody>
      </p:sp>
      <p:sp>
        <p:nvSpPr>
          <p:cNvPr id="5" name="Slide Number Placeholder 4"/>
          <p:cNvSpPr>
            <a:spLocks noGrp="1"/>
          </p:cNvSpPr>
          <p:nvPr>
            <p:ph type="sldNum" sz="quarter" idx="17"/>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848695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2" fill="hold" nodeType="after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nd Pullout">
    <p:spTree>
      <p:nvGrpSpPr>
        <p:cNvPr id="1" name=""/>
        <p:cNvGrpSpPr/>
        <p:nvPr/>
      </p:nvGrpSpPr>
      <p:grpSpPr>
        <a:xfrm>
          <a:off x="0" y="0"/>
          <a:ext cx="0" cy="0"/>
          <a:chOff x="0" y="0"/>
          <a:chExt cx="0" cy="0"/>
        </a:xfrm>
      </p:grpSpPr>
      <p:sp>
        <p:nvSpPr>
          <p:cNvPr id="9" name="Picture Placeholder 2"/>
          <p:cNvSpPr>
            <a:spLocks noGrp="1"/>
          </p:cNvSpPr>
          <p:nvPr>
            <p:ph type="pic" idx="13"/>
          </p:nvPr>
        </p:nvSpPr>
        <p:spPr>
          <a:xfrm>
            <a:off x="0" y="0"/>
            <a:ext cx="9144000" cy="5143500"/>
          </a:xfr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10" name="Text Placeholder 11"/>
          <p:cNvSpPr>
            <a:spLocks noGrp="1"/>
          </p:cNvSpPr>
          <p:nvPr>
            <p:ph type="body" sz="quarter" idx="14"/>
          </p:nvPr>
        </p:nvSpPr>
        <p:spPr bwMode="gray">
          <a:xfrm>
            <a:off x="6439711" y="124403"/>
            <a:ext cx="2704289" cy="4703766"/>
          </a:xfrm>
          <a:custGeom>
            <a:avLst/>
            <a:gdLst>
              <a:gd name="connsiteX0" fmla="*/ 0 w 2553005"/>
              <a:gd name="connsiteY0" fmla="*/ 0 h 4454957"/>
              <a:gd name="connsiteX1" fmla="*/ 2553005 w 2553005"/>
              <a:gd name="connsiteY1" fmla="*/ 0 h 4454957"/>
              <a:gd name="connsiteX2" fmla="*/ 2553005 w 2553005"/>
              <a:gd name="connsiteY2" fmla="*/ 4454957 h 4454957"/>
              <a:gd name="connsiteX3" fmla="*/ 0 w 2553005"/>
              <a:gd name="connsiteY3" fmla="*/ 4454957 h 4454957"/>
              <a:gd name="connsiteX4" fmla="*/ 0 w 2553005"/>
              <a:gd name="connsiteY4" fmla="*/ 0 h 4454957"/>
              <a:gd name="connsiteX0" fmla="*/ 117043 w 2553005"/>
              <a:gd name="connsiteY0" fmla="*/ 1338681 h 4454957"/>
              <a:gd name="connsiteX1" fmla="*/ 2553005 w 2553005"/>
              <a:gd name="connsiteY1" fmla="*/ 0 h 4454957"/>
              <a:gd name="connsiteX2" fmla="*/ 2553005 w 2553005"/>
              <a:gd name="connsiteY2" fmla="*/ 4454957 h 4454957"/>
              <a:gd name="connsiteX3" fmla="*/ 0 w 2553005"/>
              <a:gd name="connsiteY3" fmla="*/ 4454957 h 4454957"/>
              <a:gd name="connsiteX4" fmla="*/ 117043 w 2553005"/>
              <a:gd name="connsiteY4" fmla="*/ 1338681 h 4454957"/>
              <a:gd name="connsiteX0" fmla="*/ 375477 w 2811439"/>
              <a:gd name="connsiteY0" fmla="*/ 1471949 h 4588225"/>
              <a:gd name="connsiteX1" fmla="*/ 2811439 w 2811439"/>
              <a:gd name="connsiteY1" fmla="*/ 133268 h 4588225"/>
              <a:gd name="connsiteX2" fmla="*/ 2811439 w 2811439"/>
              <a:gd name="connsiteY2" fmla="*/ 4588225 h 4588225"/>
              <a:gd name="connsiteX3" fmla="*/ 258434 w 2811439"/>
              <a:gd name="connsiteY3" fmla="*/ 4588225 h 4588225"/>
              <a:gd name="connsiteX4" fmla="*/ 375477 w 2811439"/>
              <a:gd name="connsiteY4" fmla="*/ 1471949 h 4588225"/>
              <a:gd name="connsiteX0" fmla="*/ 375477 w 2811439"/>
              <a:gd name="connsiteY0" fmla="*/ 1338681 h 4454957"/>
              <a:gd name="connsiteX1" fmla="*/ 2811439 w 2811439"/>
              <a:gd name="connsiteY1" fmla="*/ 0 h 4454957"/>
              <a:gd name="connsiteX2" fmla="*/ 2811439 w 2811439"/>
              <a:gd name="connsiteY2" fmla="*/ 4454957 h 4454957"/>
              <a:gd name="connsiteX3" fmla="*/ 258434 w 2811439"/>
              <a:gd name="connsiteY3" fmla="*/ 4454957 h 4454957"/>
              <a:gd name="connsiteX4" fmla="*/ 375477 w 2811439"/>
              <a:gd name="connsiteY4" fmla="*/ 1338681 h 4454957"/>
              <a:gd name="connsiteX0" fmla="*/ 342142 w 2836626"/>
              <a:gd name="connsiteY0" fmla="*/ 1477669 h 4454957"/>
              <a:gd name="connsiteX1" fmla="*/ 2836626 w 2836626"/>
              <a:gd name="connsiteY1" fmla="*/ 0 h 4454957"/>
              <a:gd name="connsiteX2" fmla="*/ 2836626 w 2836626"/>
              <a:gd name="connsiteY2" fmla="*/ 4454957 h 4454957"/>
              <a:gd name="connsiteX3" fmla="*/ 283621 w 2836626"/>
              <a:gd name="connsiteY3" fmla="*/ 4454957 h 4454957"/>
              <a:gd name="connsiteX4" fmla="*/ 342142 w 2836626"/>
              <a:gd name="connsiteY4" fmla="*/ 1477669 h 4454957"/>
              <a:gd name="connsiteX0" fmla="*/ 360501 w 2854985"/>
              <a:gd name="connsiteY0" fmla="*/ 1477669 h 4454957"/>
              <a:gd name="connsiteX1" fmla="*/ 2854985 w 2854985"/>
              <a:gd name="connsiteY1" fmla="*/ 0 h 4454957"/>
              <a:gd name="connsiteX2" fmla="*/ 2854985 w 2854985"/>
              <a:gd name="connsiteY2" fmla="*/ 4454957 h 4454957"/>
              <a:gd name="connsiteX3" fmla="*/ 301980 w 2854985"/>
              <a:gd name="connsiteY3" fmla="*/ 4454957 h 4454957"/>
              <a:gd name="connsiteX4" fmla="*/ 360501 w 2854985"/>
              <a:gd name="connsiteY4" fmla="*/ 1477669 h 4454957"/>
              <a:gd name="connsiteX0" fmla="*/ 44999 w 2539483"/>
              <a:gd name="connsiteY0" fmla="*/ 1477669 h 4454957"/>
              <a:gd name="connsiteX1" fmla="*/ 2539483 w 2539483"/>
              <a:gd name="connsiteY1" fmla="*/ 0 h 4454957"/>
              <a:gd name="connsiteX2" fmla="*/ 2539483 w 2539483"/>
              <a:gd name="connsiteY2" fmla="*/ 4454957 h 4454957"/>
              <a:gd name="connsiteX3" fmla="*/ 1047182 w 2539483"/>
              <a:gd name="connsiteY3" fmla="*/ 3430829 h 4454957"/>
              <a:gd name="connsiteX4" fmla="*/ 44999 w 2539483"/>
              <a:gd name="connsiteY4" fmla="*/ 1477669 h 4454957"/>
              <a:gd name="connsiteX0" fmla="*/ 45399 w 2539883"/>
              <a:gd name="connsiteY0" fmla="*/ 1477669 h 4615678"/>
              <a:gd name="connsiteX1" fmla="*/ 2539883 w 2539883"/>
              <a:gd name="connsiteY1" fmla="*/ 0 h 4615678"/>
              <a:gd name="connsiteX2" fmla="*/ 2539883 w 2539883"/>
              <a:gd name="connsiteY2" fmla="*/ 4454957 h 4615678"/>
              <a:gd name="connsiteX3" fmla="*/ 1047582 w 2539883"/>
              <a:gd name="connsiteY3" fmla="*/ 3430829 h 4615678"/>
              <a:gd name="connsiteX4" fmla="*/ 45399 w 2539883"/>
              <a:gd name="connsiteY4" fmla="*/ 1477669 h 4615678"/>
              <a:gd name="connsiteX0" fmla="*/ 45399 w 2539883"/>
              <a:gd name="connsiteY0" fmla="*/ 1477669 h 4454957"/>
              <a:gd name="connsiteX1" fmla="*/ 2539883 w 2539883"/>
              <a:gd name="connsiteY1" fmla="*/ 0 h 4454957"/>
              <a:gd name="connsiteX2" fmla="*/ 2539883 w 2539883"/>
              <a:gd name="connsiteY2" fmla="*/ 4454957 h 4454957"/>
              <a:gd name="connsiteX3" fmla="*/ 1047582 w 2539883"/>
              <a:gd name="connsiteY3" fmla="*/ 3430829 h 4454957"/>
              <a:gd name="connsiteX4" fmla="*/ 45399 w 2539883"/>
              <a:gd name="connsiteY4" fmla="*/ 1477669 h 4454957"/>
              <a:gd name="connsiteX0" fmla="*/ 102396 w 2596880"/>
              <a:gd name="connsiteY0" fmla="*/ 1477669 h 4454957"/>
              <a:gd name="connsiteX1" fmla="*/ 2596880 w 2596880"/>
              <a:gd name="connsiteY1" fmla="*/ 0 h 4454957"/>
              <a:gd name="connsiteX2" fmla="*/ 2596880 w 2596880"/>
              <a:gd name="connsiteY2" fmla="*/ 4454957 h 4454957"/>
              <a:gd name="connsiteX3" fmla="*/ 687613 w 2596880"/>
              <a:gd name="connsiteY3" fmla="*/ 2962656 h 4454957"/>
              <a:gd name="connsiteX4" fmla="*/ 102396 w 2596880"/>
              <a:gd name="connsiteY4" fmla="*/ 1477669 h 4454957"/>
              <a:gd name="connsiteX0" fmla="*/ 106554 w 2564462"/>
              <a:gd name="connsiteY0" fmla="*/ 1375256 h 4454957"/>
              <a:gd name="connsiteX1" fmla="*/ 2564462 w 2564462"/>
              <a:gd name="connsiteY1" fmla="*/ 0 h 4454957"/>
              <a:gd name="connsiteX2" fmla="*/ 2564462 w 2564462"/>
              <a:gd name="connsiteY2" fmla="*/ 4454957 h 4454957"/>
              <a:gd name="connsiteX3" fmla="*/ 655195 w 2564462"/>
              <a:gd name="connsiteY3" fmla="*/ 2962656 h 4454957"/>
              <a:gd name="connsiteX4" fmla="*/ 106554 w 2564462"/>
              <a:gd name="connsiteY4" fmla="*/ 1375256 h 4454957"/>
              <a:gd name="connsiteX0" fmla="*/ 106554 w 2564462"/>
              <a:gd name="connsiteY0" fmla="*/ 1411832 h 4454957"/>
              <a:gd name="connsiteX1" fmla="*/ 2564462 w 2564462"/>
              <a:gd name="connsiteY1" fmla="*/ 0 h 4454957"/>
              <a:gd name="connsiteX2" fmla="*/ 2564462 w 2564462"/>
              <a:gd name="connsiteY2" fmla="*/ 4454957 h 4454957"/>
              <a:gd name="connsiteX3" fmla="*/ 655195 w 2564462"/>
              <a:gd name="connsiteY3" fmla="*/ 2962656 h 4454957"/>
              <a:gd name="connsiteX4" fmla="*/ 106554 w 2564462"/>
              <a:gd name="connsiteY4" fmla="*/ 1411832 h 4454957"/>
              <a:gd name="connsiteX0" fmla="*/ 108424 w 2566332"/>
              <a:gd name="connsiteY0" fmla="*/ 1411832 h 4454957"/>
              <a:gd name="connsiteX1" fmla="*/ 2566332 w 2566332"/>
              <a:gd name="connsiteY1" fmla="*/ 0 h 4454957"/>
              <a:gd name="connsiteX2" fmla="*/ 2566332 w 2566332"/>
              <a:gd name="connsiteY2" fmla="*/ 4454957 h 4454957"/>
              <a:gd name="connsiteX3" fmla="*/ 657065 w 2566332"/>
              <a:gd name="connsiteY3" fmla="*/ 2962656 h 4454957"/>
              <a:gd name="connsiteX4" fmla="*/ 108424 w 2566332"/>
              <a:gd name="connsiteY4" fmla="*/ 1411832 h 4454957"/>
              <a:gd name="connsiteX0" fmla="*/ 109379 w 2567287"/>
              <a:gd name="connsiteY0" fmla="*/ 1411832 h 4454957"/>
              <a:gd name="connsiteX1" fmla="*/ 2567287 w 2567287"/>
              <a:gd name="connsiteY1" fmla="*/ 0 h 4454957"/>
              <a:gd name="connsiteX2" fmla="*/ 2567287 w 2567287"/>
              <a:gd name="connsiteY2" fmla="*/ 4454957 h 4454957"/>
              <a:gd name="connsiteX3" fmla="*/ 658020 w 2567287"/>
              <a:gd name="connsiteY3" fmla="*/ 2962656 h 4454957"/>
              <a:gd name="connsiteX4" fmla="*/ 109379 w 2567287"/>
              <a:gd name="connsiteY4" fmla="*/ 1411832 h 4454957"/>
              <a:gd name="connsiteX0" fmla="*/ 107424 w 2558016"/>
              <a:gd name="connsiteY0" fmla="*/ 1397202 h 4454957"/>
              <a:gd name="connsiteX1" fmla="*/ 2558016 w 2558016"/>
              <a:gd name="connsiteY1" fmla="*/ 0 h 4454957"/>
              <a:gd name="connsiteX2" fmla="*/ 2558016 w 2558016"/>
              <a:gd name="connsiteY2" fmla="*/ 4454957 h 4454957"/>
              <a:gd name="connsiteX3" fmla="*/ 648749 w 2558016"/>
              <a:gd name="connsiteY3" fmla="*/ 2962656 h 4454957"/>
              <a:gd name="connsiteX4" fmla="*/ 107424 w 2558016"/>
              <a:gd name="connsiteY4" fmla="*/ 1397202 h 4454957"/>
              <a:gd name="connsiteX0" fmla="*/ 107424 w 2558016"/>
              <a:gd name="connsiteY0" fmla="*/ 1397202 h 4454957"/>
              <a:gd name="connsiteX1" fmla="*/ 2558016 w 2558016"/>
              <a:gd name="connsiteY1" fmla="*/ 0 h 4454957"/>
              <a:gd name="connsiteX2" fmla="*/ 2558016 w 2558016"/>
              <a:gd name="connsiteY2" fmla="*/ 4454957 h 4454957"/>
              <a:gd name="connsiteX3" fmla="*/ 648749 w 2558016"/>
              <a:gd name="connsiteY3" fmla="*/ 2962656 h 4454957"/>
              <a:gd name="connsiteX4" fmla="*/ 107424 w 2558016"/>
              <a:gd name="connsiteY4" fmla="*/ 1397202 h 4454957"/>
              <a:gd name="connsiteX0" fmla="*/ 105185 w 2574827"/>
              <a:gd name="connsiteY0" fmla="*/ 1416252 h 4454957"/>
              <a:gd name="connsiteX1" fmla="*/ 2574827 w 2574827"/>
              <a:gd name="connsiteY1" fmla="*/ 0 h 4454957"/>
              <a:gd name="connsiteX2" fmla="*/ 2574827 w 2574827"/>
              <a:gd name="connsiteY2" fmla="*/ 4454957 h 4454957"/>
              <a:gd name="connsiteX3" fmla="*/ 665560 w 2574827"/>
              <a:gd name="connsiteY3" fmla="*/ 2962656 h 4454957"/>
              <a:gd name="connsiteX4" fmla="*/ 105185 w 2574827"/>
              <a:gd name="connsiteY4" fmla="*/ 1416252 h 4454957"/>
              <a:gd name="connsiteX0" fmla="*/ 91602 w 2561244"/>
              <a:gd name="connsiteY0" fmla="*/ 1416252 h 4454957"/>
              <a:gd name="connsiteX1" fmla="*/ 2561244 w 2561244"/>
              <a:gd name="connsiteY1" fmla="*/ 0 h 4454957"/>
              <a:gd name="connsiteX2" fmla="*/ 2561244 w 2561244"/>
              <a:gd name="connsiteY2" fmla="*/ 4454957 h 4454957"/>
              <a:gd name="connsiteX3" fmla="*/ 651977 w 2561244"/>
              <a:gd name="connsiteY3" fmla="*/ 2962656 h 4454957"/>
              <a:gd name="connsiteX4" fmla="*/ 91602 w 2561244"/>
              <a:gd name="connsiteY4" fmla="*/ 1416252 h 4454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244" h="4454957">
                <a:moveTo>
                  <a:pt x="91602" y="1416252"/>
                </a:moveTo>
                <a:cubicBezTo>
                  <a:pt x="376476" y="960576"/>
                  <a:pt x="1862642" y="204826"/>
                  <a:pt x="2561244" y="0"/>
                </a:cubicBezTo>
                <a:lnTo>
                  <a:pt x="2561244" y="4454957"/>
                </a:lnTo>
                <a:cubicBezTo>
                  <a:pt x="1866300" y="4061156"/>
                  <a:pt x="1063584" y="3469107"/>
                  <a:pt x="651977" y="2962656"/>
                </a:cubicBezTo>
                <a:cubicBezTo>
                  <a:pt x="240370" y="2456205"/>
                  <a:pt x="-193272" y="1871928"/>
                  <a:pt x="91602" y="1416252"/>
                </a:cubicBezTo>
                <a:close/>
              </a:path>
            </a:pathLst>
          </a:custGeom>
          <a:solidFill>
            <a:schemeClr val="accent4"/>
          </a:solidFill>
          <a:ln>
            <a:noFill/>
          </a:ln>
        </p:spPr>
        <p:txBody>
          <a:bodyPr lIns="18000" rIns="252000" anchor="ctr" anchorCtr="0"/>
          <a:lstStyle>
            <a:lvl1pPr marL="0" indent="0" algn="r">
              <a:lnSpc>
                <a:spcPct val="80000"/>
              </a:lnSpc>
              <a:buNone/>
              <a:defRPr sz="1000">
                <a:solidFill>
                  <a:schemeClr val="bg1"/>
                </a:solidFill>
              </a:defRPr>
            </a:lvl1pPr>
            <a:lvl2pPr marL="179388" indent="0" algn="r">
              <a:lnSpc>
                <a:spcPct val="80000"/>
              </a:lnSpc>
              <a:buNone/>
              <a:defRPr sz="1000">
                <a:solidFill>
                  <a:schemeClr val="bg1"/>
                </a:solidFill>
              </a:defRPr>
            </a:lvl2pPr>
            <a:lvl3pPr marL="357187" indent="0" algn="r">
              <a:lnSpc>
                <a:spcPct val="80000"/>
              </a:lnSpc>
              <a:buNone/>
              <a:defRPr sz="1000">
                <a:solidFill>
                  <a:schemeClr val="bg1"/>
                </a:solidFill>
              </a:defRPr>
            </a:lvl3pPr>
            <a:lvl4pPr marL="536575" indent="0" algn="r">
              <a:lnSpc>
                <a:spcPct val="80000"/>
              </a:lnSpc>
              <a:buNone/>
              <a:defRPr sz="1000">
                <a:solidFill>
                  <a:schemeClr val="bg1"/>
                </a:solidFill>
              </a:defRPr>
            </a:lvl4pPr>
            <a:lvl5pPr marL="0" indent="0" algn="r">
              <a:lnSpc>
                <a:spcPct val="80000"/>
              </a:lnSpc>
              <a:buFont typeface="Arial" panose="020B0604020202020204" pitchFamily="34" charset="0"/>
              <a:buNone/>
              <a:defRPr sz="10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Date Placeholder 1"/>
          <p:cNvSpPr>
            <a:spLocks noGrp="1"/>
          </p:cNvSpPr>
          <p:nvPr>
            <p:ph type="dt" sz="half" idx="15"/>
          </p:nvPr>
        </p:nvSpPr>
        <p:spPr/>
        <p:txBody>
          <a:bodyPr/>
          <a:lstStyle>
            <a:lvl1pPr>
              <a:defRPr>
                <a:solidFill>
                  <a:schemeClr val="bg1"/>
                </a:solidFill>
              </a:defRPr>
            </a:lvl1pPr>
          </a:lstStyle>
          <a:p>
            <a:fld id="{9A45EA40-C02B-4A55-BA37-7FEB02933582}" type="datetime1">
              <a:rPr lang="en-GB" smtClean="0"/>
              <a:t>22/05/2022</a:t>
            </a:fld>
            <a:endParaRPr lang="en-GB"/>
          </a:p>
        </p:txBody>
      </p:sp>
      <p:sp>
        <p:nvSpPr>
          <p:cNvPr id="3" name="Footer Placeholder 2"/>
          <p:cNvSpPr>
            <a:spLocks noGrp="1"/>
          </p:cNvSpPr>
          <p:nvPr>
            <p:ph type="ftr" sz="quarter" idx="16"/>
          </p:nvPr>
        </p:nvSpPr>
        <p:spPr/>
        <p:txBody>
          <a:bodyPr/>
          <a:lstStyle>
            <a:lvl1pPr>
              <a:defRPr>
                <a:solidFill>
                  <a:schemeClr val="bg1"/>
                </a:solidFill>
              </a:defRPr>
            </a:lvl1pPr>
          </a:lstStyle>
          <a:p>
            <a:r>
              <a:rPr lang="en-GB"/>
              <a:t>Tata Steel | TITLE POWERPOINT PRESENTATION</a:t>
            </a:r>
          </a:p>
        </p:txBody>
      </p:sp>
      <p:sp>
        <p:nvSpPr>
          <p:cNvPr id="7" name="Slide Number Placeholder 6"/>
          <p:cNvSpPr>
            <a:spLocks noGrp="1"/>
          </p:cNvSpPr>
          <p:nvPr>
            <p:ph type="sldNum" sz="quarter" idx="17"/>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2686329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2" fill="hold" nodeType="afterEffect">
                  <p:stCondLst>
                    <p:cond delay="5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57200" y="1184447"/>
            <a:ext cx="4038600" cy="3394800"/>
          </a:xfrm>
        </p:spPr>
        <p:txBody>
          <a:bodyPr/>
          <a:lstStyle>
            <a:lvl1pPr>
              <a:tabLst>
                <a:tab pos="3767138" algn="r"/>
              </a:tabLst>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48200" y="1190932"/>
            <a:ext cx="4038600" cy="3394800"/>
          </a:xfrm>
        </p:spPr>
        <p:txBody>
          <a:bodyPr/>
          <a:lstStyle>
            <a:lvl1pPr>
              <a:tabLst>
                <a:tab pos="3767138" algn="r"/>
              </a:tabLst>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1" name="Date Placeholder 10"/>
          <p:cNvSpPr>
            <a:spLocks noGrp="1"/>
          </p:cNvSpPr>
          <p:nvPr>
            <p:ph type="dt" sz="half" idx="10"/>
          </p:nvPr>
        </p:nvSpPr>
        <p:spPr/>
        <p:txBody>
          <a:bodyPr/>
          <a:lstStyle/>
          <a:p>
            <a:fld id="{935BFC90-A58D-46E0-87B3-DB56AB627FE2}" type="datetime1">
              <a:rPr lang="en-GB" noProof="0" smtClean="0"/>
              <a:t>22/05/2022</a:t>
            </a:fld>
            <a:endParaRPr lang="en-GB" noProof="0"/>
          </a:p>
        </p:txBody>
      </p:sp>
      <p:sp>
        <p:nvSpPr>
          <p:cNvPr id="12" name="Footer Placeholder 11"/>
          <p:cNvSpPr>
            <a:spLocks noGrp="1"/>
          </p:cNvSpPr>
          <p:nvPr>
            <p:ph type="ftr" sz="quarter" idx="11"/>
          </p:nvPr>
        </p:nvSpPr>
        <p:spPr/>
        <p:txBody>
          <a:bodyPr/>
          <a:lstStyle/>
          <a:p>
            <a:r>
              <a:rPr lang="en-GB" noProof="0"/>
              <a:t>Tata Steel | TITLE POWERPOINT PRESENTATION</a:t>
            </a:r>
          </a:p>
        </p:txBody>
      </p:sp>
      <p:sp>
        <p:nvSpPr>
          <p:cNvPr id="13" name="Slide Number Placeholder 12"/>
          <p:cNvSpPr>
            <a:spLocks noGrp="1"/>
          </p:cNvSpPr>
          <p:nvPr>
            <p:ph type="sldNum" sz="quarter" idx="12"/>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293232844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and Pictur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879387"/>
            <a:ext cx="4038600" cy="1699860"/>
          </a:xfrm>
        </p:spPr>
        <p:txBody>
          <a:bodyPr/>
          <a:lstStyle>
            <a:lvl1pPr>
              <a:tabLst>
                <a:tab pos="3767138" algn="r"/>
              </a:tabLst>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48200" y="2885872"/>
            <a:ext cx="4038600" cy="1699860"/>
          </a:xfrm>
        </p:spPr>
        <p:txBody>
          <a:bodyPr/>
          <a:lstStyle>
            <a:lvl1pPr>
              <a:tabLst>
                <a:tab pos="3767138" algn="r"/>
              </a:tabLst>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8" name="Picture Placeholder 2"/>
          <p:cNvSpPr>
            <a:spLocks noGrp="1" noChangeAspect="1"/>
          </p:cNvSpPr>
          <p:nvPr>
            <p:ph type="pic" idx="13"/>
          </p:nvPr>
        </p:nvSpPr>
        <p:spPr>
          <a:xfrm>
            <a:off x="569912" y="1017588"/>
            <a:ext cx="3170600" cy="1789200"/>
          </a:xfr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9" name="Picture Placeholder 2"/>
          <p:cNvSpPr>
            <a:spLocks noGrp="1" noChangeAspect="1"/>
          </p:cNvSpPr>
          <p:nvPr>
            <p:ph type="pic" idx="15"/>
          </p:nvPr>
        </p:nvSpPr>
        <p:spPr>
          <a:xfrm>
            <a:off x="4754804" y="1017588"/>
            <a:ext cx="3170600" cy="1789200"/>
          </a:xfr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14" name="Date Placeholder 13"/>
          <p:cNvSpPr>
            <a:spLocks noGrp="1"/>
          </p:cNvSpPr>
          <p:nvPr>
            <p:ph type="dt" sz="half" idx="16"/>
          </p:nvPr>
        </p:nvSpPr>
        <p:spPr/>
        <p:txBody>
          <a:bodyPr/>
          <a:lstStyle/>
          <a:p>
            <a:fld id="{9F8C278F-D68A-4E3E-815E-823A6CF96EEE}" type="datetime1">
              <a:rPr lang="en-GB" noProof="0" smtClean="0"/>
              <a:t>22/05/2022</a:t>
            </a:fld>
            <a:endParaRPr lang="en-GB" noProof="0"/>
          </a:p>
        </p:txBody>
      </p:sp>
      <p:sp>
        <p:nvSpPr>
          <p:cNvPr id="15" name="Footer Placeholder 14"/>
          <p:cNvSpPr>
            <a:spLocks noGrp="1"/>
          </p:cNvSpPr>
          <p:nvPr>
            <p:ph type="ftr" sz="quarter" idx="17"/>
          </p:nvPr>
        </p:nvSpPr>
        <p:spPr/>
        <p:txBody>
          <a:bodyPr/>
          <a:lstStyle/>
          <a:p>
            <a:r>
              <a:rPr lang="en-GB" noProof="0"/>
              <a:t>Tata Steel | TITLE POWERPOINT PRESENTATION</a:t>
            </a:r>
          </a:p>
        </p:txBody>
      </p:sp>
      <p:sp>
        <p:nvSpPr>
          <p:cNvPr id="16" name="Slide Number Placeholder 15"/>
          <p:cNvSpPr>
            <a:spLocks noGrp="1"/>
          </p:cNvSpPr>
          <p:nvPr>
            <p:ph type="sldNum" sz="quarter" idx="18"/>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77211036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and Pictures 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337225"/>
            <a:ext cx="8229600" cy="799032"/>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57200" y="1184447"/>
            <a:ext cx="5274000" cy="1442021"/>
          </a:xfrm>
        </p:spPr>
        <p:txBody>
          <a:bodyPr/>
          <a:lstStyle>
            <a:lvl1pPr>
              <a:tabLst>
                <a:tab pos="3767138" algn="r"/>
              </a:tabLst>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57200" y="2828025"/>
            <a:ext cx="5274000" cy="1443600"/>
          </a:xfrm>
        </p:spPr>
        <p:txBody>
          <a:bodyPr/>
          <a:lstStyle>
            <a:lvl1pPr>
              <a:tabLst>
                <a:tab pos="3767138" algn="r"/>
              </a:tabLst>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Picture Placeholder 2"/>
          <p:cNvSpPr>
            <a:spLocks noGrp="1"/>
          </p:cNvSpPr>
          <p:nvPr>
            <p:ph type="pic" idx="13"/>
          </p:nvPr>
        </p:nvSpPr>
        <p:spPr>
          <a:xfrm>
            <a:off x="6103938" y="1017588"/>
            <a:ext cx="2473325" cy="1610459"/>
          </a:xfr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11" name="Picture Placeholder 2"/>
          <p:cNvSpPr>
            <a:spLocks noGrp="1"/>
          </p:cNvSpPr>
          <p:nvPr>
            <p:ph type="pic" idx="15"/>
          </p:nvPr>
        </p:nvSpPr>
        <p:spPr>
          <a:xfrm>
            <a:off x="6103938" y="2790869"/>
            <a:ext cx="2473325" cy="1610459"/>
          </a:xfr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13" name="Date Placeholder 12"/>
          <p:cNvSpPr>
            <a:spLocks noGrp="1"/>
          </p:cNvSpPr>
          <p:nvPr>
            <p:ph type="dt" sz="half" idx="16"/>
          </p:nvPr>
        </p:nvSpPr>
        <p:spPr/>
        <p:txBody>
          <a:bodyPr/>
          <a:lstStyle/>
          <a:p>
            <a:fld id="{F5E76CD9-35CC-40B1-9A6D-E4B453500984}" type="datetime1">
              <a:rPr lang="en-GB" noProof="0" smtClean="0"/>
              <a:t>22/05/2022</a:t>
            </a:fld>
            <a:endParaRPr lang="en-GB" noProof="0"/>
          </a:p>
        </p:txBody>
      </p:sp>
      <p:sp>
        <p:nvSpPr>
          <p:cNvPr id="14" name="Footer Placeholder 13"/>
          <p:cNvSpPr>
            <a:spLocks noGrp="1"/>
          </p:cNvSpPr>
          <p:nvPr>
            <p:ph type="ftr" sz="quarter" idx="17"/>
          </p:nvPr>
        </p:nvSpPr>
        <p:spPr/>
        <p:txBody>
          <a:bodyPr/>
          <a:lstStyle/>
          <a:p>
            <a:r>
              <a:rPr lang="en-GB" noProof="0"/>
              <a:t>Tata Steel | TITLE POWERPOINT PRESENTATION</a:t>
            </a:r>
          </a:p>
        </p:txBody>
      </p:sp>
      <p:sp>
        <p:nvSpPr>
          <p:cNvPr id="15" name="Slide Number Placeholder 14"/>
          <p:cNvSpPr>
            <a:spLocks noGrp="1"/>
          </p:cNvSpPr>
          <p:nvPr>
            <p:ph type="sldNum" sz="quarter" idx="18"/>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386790738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4" y="1184447"/>
            <a:ext cx="2597285" cy="3394800"/>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3271443" y="1184447"/>
            <a:ext cx="2599200" cy="3394800"/>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Content Placeholder 3"/>
          <p:cNvSpPr>
            <a:spLocks noGrp="1"/>
          </p:cNvSpPr>
          <p:nvPr>
            <p:ph sz="half" idx="13"/>
          </p:nvPr>
        </p:nvSpPr>
        <p:spPr>
          <a:xfrm>
            <a:off x="6087600" y="1184447"/>
            <a:ext cx="2599200" cy="3394800"/>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itle 8"/>
          <p:cNvSpPr>
            <a:spLocks noGrp="1"/>
          </p:cNvSpPr>
          <p:nvPr>
            <p:ph type="title"/>
          </p:nvPr>
        </p:nvSpPr>
        <p:spPr/>
        <p:txBody>
          <a:bodyPr/>
          <a:lstStyle/>
          <a:p>
            <a:r>
              <a:rPr lang="en-US" noProof="0"/>
              <a:t>Click to edit Master title style</a:t>
            </a:r>
            <a:endParaRPr lang="en-GB" noProof="0"/>
          </a:p>
        </p:txBody>
      </p:sp>
      <p:sp>
        <p:nvSpPr>
          <p:cNvPr id="12" name="Date Placeholder 11"/>
          <p:cNvSpPr>
            <a:spLocks noGrp="1"/>
          </p:cNvSpPr>
          <p:nvPr>
            <p:ph type="dt" sz="half" idx="14"/>
          </p:nvPr>
        </p:nvSpPr>
        <p:spPr/>
        <p:txBody>
          <a:bodyPr/>
          <a:lstStyle/>
          <a:p>
            <a:fld id="{1F2FEE4E-64F3-4D7C-97BD-A2D47D5152CB}" type="datetime1">
              <a:rPr lang="en-GB" noProof="0" smtClean="0"/>
              <a:t>22/05/2022</a:t>
            </a:fld>
            <a:endParaRPr lang="en-GB" noProof="0"/>
          </a:p>
        </p:txBody>
      </p:sp>
      <p:sp>
        <p:nvSpPr>
          <p:cNvPr id="13" name="Footer Placeholder 12"/>
          <p:cNvSpPr>
            <a:spLocks noGrp="1"/>
          </p:cNvSpPr>
          <p:nvPr>
            <p:ph type="ftr" sz="quarter" idx="15"/>
          </p:nvPr>
        </p:nvSpPr>
        <p:spPr/>
        <p:txBody>
          <a:bodyPr/>
          <a:lstStyle/>
          <a:p>
            <a:r>
              <a:rPr lang="en-GB" noProof="0"/>
              <a:t>Tata Steel | TITLE POWERPOINT PRESENTATION</a:t>
            </a:r>
          </a:p>
        </p:txBody>
      </p:sp>
      <p:sp>
        <p:nvSpPr>
          <p:cNvPr id="14" name="Slide Number Placeholder 13"/>
          <p:cNvSpPr>
            <a:spLocks noGrp="1"/>
          </p:cNvSpPr>
          <p:nvPr>
            <p:ph type="sldNum" sz="quarter" idx="16"/>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334635824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and Pictur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4" y="2743199"/>
            <a:ext cx="2597285" cy="1836047"/>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3271443" y="2743199"/>
            <a:ext cx="2599200" cy="1836047"/>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Content Placeholder 3"/>
          <p:cNvSpPr>
            <a:spLocks noGrp="1"/>
          </p:cNvSpPr>
          <p:nvPr>
            <p:ph sz="half" idx="13"/>
          </p:nvPr>
        </p:nvSpPr>
        <p:spPr>
          <a:xfrm>
            <a:off x="6087600" y="2743199"/>
            <a:ext cx="2599200" cy="1836047"/>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itle 8"/>
          <p:cNvSpPr>
            <a:spLocks noGrp="1"/>
          </p:cNvSpPr>
          <p:nvPr>
            <p:ph type="title"/>
          </p:nvPr>
        </p:nvSpPr>
        <p:spPr/>
        <p:txBody>
          <a:bodyPr/>
          <a:lstStyle/>
          <a:p>
            <a:r>
              <a:rPr lang="en-US" noProof="0"/>
              <a:t>Click to edit Master title style</a:t>
            </a:r>
            <a:endParaRPr lang="en-GB" noProof="0"/>
          </a:p>
        </p:txBody>
      </p:sp>
      <p:sp>
        <p:nvSpPr>
          <p:cNvPr id="10" name="Picture Placeholder 2"/>
          <p:cNvSpPr>
            <a:spLocks noGrp="1"/>
          </p:cNvSpPr>
          <p:nvPr>
            <p:ph type="pic" idx="14"/>
          </p:nvPr>
        </p:nvSpPr>
        <p:spPr>
          <a:xfrm>
            <a:off x="569913" y="1017588"/>
            <a:ext cx="2473325" cy="1610459"/>
          </a:xfr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11" name="Picture Placeholder 2"/>
          <p:cNvSpPr>
            <a:spLocks noGrp="1"/>
          </p:cNvSpPr>
          <p:nvPr>
            <p:ph type="pic" idx="15"/>
          </p:nvPr>
        </p:nvSpPr>
        <p:spPr>
          <a:xfrm>
            <a:off x="3333683" y="1017588"/>
            <a:ext cx="2473325" cy="1610459"/>
          </a:xfr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12" name="Picture Placeholder 2"/>
          <p:cNvSpPr>
            <a:spLocks noGrp="1"/>
          </p:cNvSpPr>
          <p:nvPr>
            <p:ph type="pic" idx="16"/>
          </p:nvPr>
        </p:nvSpPr>
        <p:spPr>
          <a:xfrm>
            <a:off x="6097453" y="1017588"/>
            <a:ext cx="2473325" cy="1610459"/>
          </a:xfr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15" name="Date Placeholder 14"/>
          <p:cNvSpPr>
            <a:spLocks noGrp="1"/>
          </p:cNvSpPr>
          <p:nvPr>
            <p:ph type="dt" sz="half" idx="17"/>
          </p:nvPr>
        </p:nvSpPr>
        <p:spPr/>
        <p:txBody>
          <a:bodyPr/>
          <a:lstStyle/>
          <a:p>
            <a:fld id="{BAC32F1E-744F-46B4-A6C4-01E6BF893D80}" type="datetime1">
              <a:rPr lang="en-GB" noProof="0" smtClean="0"/>
              <a:t>22/05/2022</a:t>
            </a:fld>
            <a:endParaRPr lang="en-GB" noProof="0"/>
          </a:p>
        </p:txBody>
      </p:sp>
      <p:sp>
        <p:nvSpPr>
          <p:cNvPr id="16" name="Footer Placeholder 15"/>
          <p:cNvSpPr>
            <a:spLocks noGrp="1"/>
          </p:cNvSpPr>
          <p:nvPr>
            <p:ph type="ftr" sz="quarter" idx="18"/>
          </p:nvPr>
        </p:nvSpPr>
        <p:spPr/>
        <p:txBody>
          <a:bodyPr/>
          <a:lstStyle/>
          <a:p>
            <a:r>
              <a:rPr lang="en-GB" noProof="0"/>
              <a:t>Tata Steel | TITLE POWERPOINT PRESENTATION</a:t>
            </a:r>
          </a:p>
        </p:txBody>
      </p:sp>
      <p:sp>
        <p:nvSpPr>
          <p:cNvPr id="17" name="Slide Number Placeholder 16"/>
          <p:cNvSpPr>
            <a:spLocks noGrp="1"/>
          </p:cNvSpPr>
          <p:nvPr>
            <p:ph type="sldNum" sz="quarter" idx="19"/>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135496982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3702997" y="0"/>
            <a:ext cx="5441003" cy="5143500"/>
          </a:xfrm>
          <a:custGeom>
            <a:avLst/>
            <a:gdLst/>
            <a:ahLst/>
            <a:cxnLst/>
            <a:rect l="l" t="t" r="r" b="b"/>
            <a:pathLst>
              <a:path w="5441003" h="5143500">
                <a:moveTo>
                  <a:pt x="245991" y="0"/>
                </a:moveTo>
                <a:lnTo>
                  <a:pt x="5441003" y="0"/>
                </a:lnTo>
                <a:lnTo>
                  <a:pt x="5441003" y="5143500"/>
                </a:lnTo>
                <a:lnTo>
                  <a:pt x="284902" y="5143500"/>
                </a:lnTo>
                <a:cubicBezTo>
                  <a:pt x="153186" y="4282872"/>
                  <a:pt x="2014" y="3344424"/>
                  <a:pt x="0" y="2483796"/>
                </a:cubicBezTo>
                <a:cubicBezTo>
                  <a:pt x="2014" y="1629924"/>
                  <a:pt x="94819" y="847387"/>
                  <a:pt x="245991" y="0"/>
                </a:cubicBezTo>
                <a:close/>
              </a:path>
            </a:pathLst>
          </a:custGeo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13" name="Content Placeholder 2"/>
          <p:cNvSpPr>
            <a:spLocks noGrp="1"/>
          </p:cNvSpPr>
          <p:nvPr>
            <p:ph sz="half" idx="1"/>
          </p:nvPr>
        </p:nvSpPr>
        <p:spPr>
          <a:xfrm>
            <a:off x="457203" y="1184447"/>
            <a:ext cx="3110400" cy="3394800"/>
          </a:xfrm>
        </p:spPr>
        <p:txBody>
          <a:bodyPr/>
          <a:lstStyle>
            <a:lvl1pPr>
              <a:tabLst>
                <a:tab pos="2600325" algn="r"/>
              </a:tabLst>
              <a:defRPr sz="1400"/>
            </a:lvl1pPr>
            <a:lvl2pPr>
              <a:tabLst>
                <a:tab pos="2600325" algn="r"/>
              </a:tabLst>
              <a:defRPr sz="1400"/>
            </a:lvl2pPr>
            <a:lvl3pPr>
              <a:tabLst>
                <a:tab pos="2600325" algn="r"/>
              </a:tabLst>
              <a:defRPr sz="1400"/>
            </a:lvl3pPr>
            <a:lvl4pPr>
              <a:tabLst>
                <a:tab pos="2600325" algn="r"/>
              </a:tabLst>
              <a:defRPr sz="1400"/>
            </a:lvl4pPr>
            <a:lvl5pPr>
              <a:spcBef>
                <a:spcPts val="800"/>
              </a:spcBef>
              <a:tabLst>
                <a:tab pos="2600325" algn="r"/>
              </a:tabLst>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Title 2"/>
          <p:cNvSpPr>
            <a:spLocks noGrp="1"/>
          </p:cNvSpPr>
          <p:nvPr>
            <p:ph type="title"/>
          </p:nvPr>
        </p:nvSpPr>
        <p:spPr>
          <a:xfrm>
            <a:off x="457200" y="337225"/>
            <a:ext cx="3200400" cy="799032"/>
          </a:xfrm>
        </p:spPr>
        <p:txBody>
          <a:bodyPr/>
          <a:lstStyle/>
          <a:p>
            <a:r>
              <a:rPr lang="en-US" noProof="0"/>
              <a:t>Click to edit Master title style</a:t>
            </a:r>
            <a:endParaRPr lang="en-GB" noProof="0"/>
          </a:p>
        </p:txBody>
      </p:sp>
      <p:sp>
        <p:nvSpPr>
          <p:cNvPr id="14" name="Date Placeholder 13"/>
          <p:cNvSpPr>
            <a:spLocks noGrp="1"/>
          </p:cNvSpPr>
          <p:nvPr>
            <p:ph type="dt" sz="half" idx="14"/>
          </p:nvPr>
        </p:nvSpPr>
        <p:spPr/>
        <p:txBody>
          <a:bodyPr/>
          <a:lstStyle/>
          <a:p>
            <a:fld id="{095D71E4-E973-438F-A4DC-B1518620F05B}" type="datetime1">
              <a:rPr lang="en-GB" noProof="0" smtClean="0"/>
              <a:t>22/05/2022</a:t>
            </a:fld>
            <a:endParaRPr lang="en-GB" noProof="0"/>
          </a:p>
        </p:txBody>
      </p:sp>
      <p:sp>
        <p:nvSpPr>
          <p:cNvPr id="15" name="Footer Placeholder 14"/>
          <p:cNvSpPr>
            <a:spLocks noGrp="1"/>
          </p:cNvSpPr>
          <p:nvPr>
            <p:ph type="ftr" sz="quarter" idx="15"/>
          </p:nvPr>
        </p:nvSpPr>
        <p:spPr/>
        <p:txBody>
          <a:bodyPr/>
          <a:lstStyle/>
          <a:p>
            <a:r>
              <a:rPr lang="en-GB" noProof="0"/>
              <a:t>Tata Steel | TITLE POWERPOINT PRESENTATION</a:t>
            </a:r>
          </a:p>
        </p:txBody>
      </p:sp>
      <p:sp>
        <p:nvSpPr>
          <p:cNvPr id="16" name="Slide Number Placeholder 15"/>
          <p:cNvSpPr>
            <a:spLocks noGrp="1"/>
          </p:cNvSpPr>
          <p:nvPr>
            <p:ph type="sldNum" sz="quarter" idx="16"/>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55613965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8" name="Table Placeholder 7"/>
          <p:cNvSpPr>
            <a:spLocks noGrp="1"/>
          </p:cNvSpPr>
          <p:nvPr>
            <p:ph type="tbl" sz="quarter" idx="13"/>
          </p:nvPr>
        </p:nvSpPr>
        <p:spPr>
          <a:xfrm>
            <a:off x="569917" y="1180696"/>
            <a:ext cx="8002587" cy="3394800"/>
          </a:xfrm>
        </p:spPr>
        <p:txBody>
          <a:bodyPr/>
          <a:lstStyle>
            <a:lvl1pPr marL="0" indent="0">
              <a:buNone/>
              <a:defRPr/>
            </a:lvl1pPr>
          </a:lstStyle>
          <a:p>
            <a:r>
              <a:rPr lang="en-US" noProof="0"/>
              <a:t>Click icon to add table</a:t>
            </a:r>
            <a:endParaRPr lang="en-GB" noProof="0"/>
          </a:p>
        </p:txBody>
      </p:sp>
      <p:sp>
        <p:nvSpPr>
          <p:cNvPr id="10" name="Date Placeholder 9"/>
          <p:cNvSpPr>
            <a:spLocks noGrp="1"/>
          </p:cNvSpPr>
          <p:nvPr>
            <p:ph type="dt" sz="half" idx="14"/>
          </p:nvPr>
        </p:nvSpPr>
        <p:spPr/>
        <p:txBody>
          <a:bodyPr/>
          <a:lstStyle/>
          <a:p>
            <a:fld id="{2F0AA33A-9D03-4F1A-8446-942D22170815}" type="datetime1">
              <a:rPr lang="en-GB" noProof="0" smtClean="0"/>
              <a:t>22/05/2022</a:t>
            </a:fld>
            <a:endParaRPr lang="en-GB" noProof="0"/>
          </a:p>
        </p:txBody>
      </p:sp>
      <p:sp>
        <p:nvSpPr>
          <p:cNvPr id="11" name="Footer Placeholder 10"/>
          <p:cNvSpPr>
            <a:spLocks noGrp="1"/>
          </p:cNvSpPr>
          <p:nvPr>
            <p:ph type="ftr" sz="quarter" idx="15"/>
          </p:nvPr>
        </p:nvSpPr>
        <p:spPr/>
        <p:txBody>
          <a:bodyPr/>
          <a:lstStyle/>
          <a:p>
            <a:r>
              <a:rPr lang="en-GB" noProof="0"/>
              <a:t>Tata Steel | TITLE POWERPOINT PRESENTATION</a:t>
            </a:r>
          </a:p>
        </p:txBody>
      </p:sp>
      <p:sp>
        <p:nvSpPr>
          <p:cNvPr id="12" name="Slide Number Placeholder 11"/>
          <p:cNvSpPr>
            <a:spLocks noGrp="1"/>
          </p:cNvSpPr>
          <p:nvPr>
            <p:ph type="sldNum" sz="quarter" idx="16"/>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261020918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9" name="Date Placeholder 8"/>
          <p:cNvSpPr>
            <a:spLocks noGrp="1"/>
          </p:cNvSpPr>
          <p:nvPr>
            <p:ph type="dt" sz="half" idx="10"/>
          </p:nvPr>
        </p:nvSpPr>
        <p:spPr/>
        <p:txBody>
          <a:bodyPr/>
          <a:lstStyle/>
          <a:p>
            <a:fld id="{FB9BFCD8-9B70-4579-8446-397BDFF25A51}" type="datetime1">
              <a:rPr lang="en-GB" noProof="0" smtClean="0"/>
              <a:t>22/05/2022</a:t>
            </a:fld>
            <a:endParaRPr lang="en-GB" noProof="0"/>
          </a:p>
        </p:txBody>
      </p:sp>
      <p:sp>
        <p:nvSpPr>
          <p:cNvPr id="10" name="Footer Placeholder 9"/>
          <p:cNvSpPr>
            <a:spLocks noGrp="1"/>
          </p:cNvSpPr>
          <p:nvPr>
            <p:ph type="ftr" sz="quarter" idx="11"/>
          </p:nvPr>
        </p:nvSpPr>
        <p:spPr/>
        <p:txBody>
          <a:bodyPr/>
          <a:lstStyle/>
          <a:p>
            <a:r>
              <a:rPr lang="en-GB" noProof="0"/>
              <a:t>Tata Steel | TITLE POWERPOINT PRESENTATION</a:t>
            </a:r>
          </a:p>
        </p:txBody>
      </p:sp>
      <p:sp>
        <p:nvSpPr>
          <p:cNvPr id="11" name="Slide Number Placeholder 10"/>
          <p:cNvSpPr>
            <a:spLocks noGrp="1"/>
          </p:cNvSpPr>
          <p:nvPr>
            <p:ph type="sldNum" sz="quarter" idx="12"/>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861831602"/>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6" name="Picture Placeholder 2"/>
          <p:cNvSpPr>
            <a:spLocks noGrp="1"/>
          </p:cNvSpPr>
          <p:nvPr>
            <p:ph type="pic" idx="13"/>
          </p:nvPr>
        </p:nvSpPr>
        <p:spPr>
          <a:xfrm>
            <a:off x="569913" y="1333144"/>
            <a:ext cx="1900800" cy="1814400"/>
          </a:xfr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8" name="Picture Placeholder 2"/>
          <p:cNvSpPr>
            <a:spLocks noGrp="1"/>
          </p:cNvSpPr>
          <p:nvPr>
            <p:ph type="pic" idx="14"/>
          </p:nvPr>
        </p:nvSpPr>
        <p:spPr>
          <a:xfrm>
            <a:off x="6676463" y="1333144"/>
            <a:ext cx="1900800" cy="1814400"/>
          </a:xfr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9" name="Picture Placeholder 2"/>
          <p:cNvSpPr>
            <a:spLocks noGrp="1"/>
          </p:cNvSpPr>
          <p:nvPr>
            <p:ph type="pic" idx="15"/>
          </p:nvPr>
        </p:nvSpPr>
        <p:spPr>
          <a:xfrm>
            <a:off x="2605430" y="1333144"/>
            <a:ext cx="1900800" cy="1814400"/>
          </a:xfr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10" name="Picture Placeholder 2"/>
          <p:cNvSpPr>
            <a:spLocks noGrp="1"/>
          </p:cNvSpPr>
          <p:nvPr>
            <p:ph type="pic" idx="16"/>
          </p:nvPr>
        </p:nvSpPr>
        <p:spPr>
          <a:xfrm>
            <a:off x="4640947" y="1333144"/>
            <a:ext cx="1900800" cy="1814400"/>
          </a:xfr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13" name="Date Placeholder 12"/>
          <p:cNvSpPr>
            <a:spLocks noGrp="1"/>
          </p:cNvSpPr>
          <p:nvPr>
            <p:ph type="dt" sz="half" idx="17"/>
          </p:nvPr>
        </p:nvSpPr>
        <p:spPr/>
        <p:txBody>
          <a:bodyPr/>
          <a:lstStyle/>
          <a:p>
            <a:fld id="{A20BF6D2-C812-45FF-B53B-F4C36D6BAC1E}" type="datetime1">
              <a:rPr lang="en-GB" noProof="0" smtClean="0"/>
              <a:t>22/05/2022</a:t>
            </a:fld>
            <a:endParaRPr lang="en-GB" noProof="0"/>
          </a:p>
        </p:txBody>
      </p:sp>
      <p:sp>
        <p:nvSpPr>
          <p:cNvPr id="14" name="Footer Placeholder 13"/>
          <p:cNvSpPr>
            <a:spLocks noGrp="1"/>
          </p:cNvSpPr>
          <p:nvPr>
            <p:ph type="ftr" sz="quarter" idx="18"/>
          </p:nvPr>
        </p:nvSpPr>
        <p:spPr/>
        <p:txBody>
          <a:bodyPr/>
          <a:lstStyle/>
          <a:p>
            <a:r>
              <a:rPr lang="en-GB" noProof="0"/>
              <a:t>Tata Steel | TITLE POWERPOINT PRESENTATION</a:t>
            </a:r>
          </a:p>
        </p:txBody>
      </p:sp>
      <p:sp>
        <p:nvSpPr>
          <p:cNvPr id="15" name="Slide Number Placeholder 14"/>
          <p:cNvSpPr>
            <a:spLocks noGrp="1"/>
          </p:cNvSpPr>
          <p:nvPr>
            <p:ph type="sldNum" sz="quarter" idx="19"/>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107165253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388B18C5-6E8D-4277-89B5-DD5C232E8591}" type="datetime1">
              <a:rPr lang="en-GB" noProof="0" smtClean="0"/>
              <a:t>22/05/2022</a:t>
            </a:fld>
            <a:endParaRPr lang="en-GB" noProof="0"/>
          </a:p>
        </p:txBody>
      </p:sp>
      <p:sp>
        <p:nvSpPr>
          <p:cNvPr id="9" name="Footer Placeholder 8"/>
          <p:cNvSpPr>
            <a:spLocks noGrp="1"/>
          </p:cNvSpPr>
          <p:nvPr>
            <p:ph type="ftr" sz="quarter" idx="11"/>
          </p:nvPr>
        </p:nvSpPr>
        <p:spPr/>
        <p:txBody>
          <a:bodyPr/>
          <a:lstStyle/>
          <a:p>
            <a:r>
              <a:rPr lang="en-GB" noProof="0"/>
              <a:t>Tata Steel | TITLE POWERPOINT PRESENTATION</a:t>
            </a:r>
          </a:p>
        </p:txBody>
      </p:sp>
      <p:sp>
        <p:nvSpPr>
          <p:cNvPr id="10" name="Slide Number Placeholder 9"/>
          <p:cNvSpPr>
            <a:spLocks noGrp="1"/>
          </p:cNvSpPr>
          <p:nvPr>
            <p:ph type="sldNum" sz="quarter" idx="12"/>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8308935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p:bg bwMode="gray">
      <p:bgPr>
        <a:solidFill>
          <a:schemeClr val="accent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57200" y="1217655"/>
            <a:ext cx="8229600" cy="857250"/>
          </a:xfrm>
        </p:spPr>
        <p:txBody>
          <a:bodyPr/>
          <a:lstStyle>
            <a:lvl1pPr>
              <a:defRPr>
                <a:solidFill>
                  <a:schemeClr val="bg1"/>
                </a:solidFill>
              </a:defRPr>
            </a:lvl1pPr>
          </a:lstStyle>
          <a:p>
            <a:r>
              <a:rPr lang="en-US" noProof="0"/>
              <a:t>Click to edit Master title style</a:t>
            </a:r>
            <a:endParaRPr lang="en-GB" noProof="0"/>
          </a:p>
        </p:txBody>
      </p:sp>
      <p:sp>
        <p:nvSpPr>
          <p:cNvPr id="3" name="Text Placeholder 2"/>
          <p:cNvSpPr>
            <a:spLocks noGrp="1"/>
          </p:cNvSpPr>
          <p:nvPr>
            <p:ph type="body" sz="quarter" idx="10"/>
          </p:nvPr>
        </p:nvSpPr>
        <p:spPr>
          <a:xfrm>
            <a:off x="457200" y="3531685"/>
            <a:ext cx="7345362" cy="1274195"/>
          </a:xfrm>
        </p:spPr>
        <p:txBody>
          <a:bodyPr anchor="b" anchorCtr="0">
            <a:spAutoFit/>
          </a:bodyPr>
          <a:lstStyle>
            <a:lvl1pPr marL="0" indent="0">
              <a:buFontTx/>
              <a:buNone/>
              <a:defRPr sz="1200">
                <a:solidFill>
                  <a:schemeClr val="bg1"/>
                </a:solidFill>
              </a:defRPr>
            </a:lvl1pPr>
            <a:lvl2pPr marL="179388" indent="0">
              <a:buFontTx/>
              <a:buNone/>
              <a:defRPr sz="1200">
                <a:solidFill>
                  <a:schemeClr val="bg1"/>
                </a:solidFill>
              </a:defRPr>
            </a:lvl2pPr>
            <a:lvl3pPr marL="357187" indent="0">
              <a:buFontTx/>
              <a:buNone/>
              <a:defRPr sz="1200">
                <a:solidFill>
                  <a:schemeClr val="bg1"/>
                </a:solidFill>
              </a:defRPr>
            </a:lvl3pPr>
            <a:lvl4pPr marL="536575" indent="0">
              <a:buFontTx/>
              <a:buNone/>
              <a:defRPr sz="1200">
                <a:solidFill>
                  <a:schemeClr val="bg1"/>
                </a:solidFill>
              </a:defRPr>
            </a:lvl4pPr>
            <a:lvl5pPr>
              <a:buFontTx/>
              <a:buNone/>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05360622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82610635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4097"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5"/>
              </a:spcBef>
              <a:spcAft>
                <a:spcPts val="225"/>
              </a:spcAft>
            </a:pPr>
            <a:endParaRPr lang="en-GB" sz="1875"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416052" y="129159"/>
            <a:ext cx="8311896" cy="288541"/>
          </a:xfrm>
        </p:spPr>
        <p:txBody>
          <a:bodyPr vert="horz" wrap="square" lIns="0" tIns="0" rIns="0" bIns="0" rtlCol="0" anchor="t" anchorCtr="0">
            <a:spAutoFit/>
          </a:bodyPr>
          <a:lstStyle>
            <a:lvl1pPr rtl="0">
              <a:defRPr lang="en-US" dirty="0"/>
            </a:lvl1pPr>
          </a:lstStyle>
          <a:p>
            <a:pPr lvl="0"/>
            <a:r>
              <a:rPr lang="en-GB"/>
              <a:t>Click to edit Master title style</a:t>
            </a:r>
            <a:endParaRPr lang="en-GB"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416052" y="426976"/>
            <a:ext cx="8311896" cy="207749"/>
          </a:xfrm>
          <a:prstGeom prst="rect">
            <a:avLst/>
          </a:prstGeom>
        </p:spPr>
        <p:txBody>
          <a:bodyPr vert="horz" wrap="square" lIns="0" tIns="0" rIns="0" bIns="0" rtlCol="0">
            <a:spAutoFit/>
          </a:bodyPr>
          <a:lstStyle>
            <a:lvl1pPr rtl="0">
              <a:defRPr lang="en-US" sz="1350" b="0" dirty="0"/>
            </a:lvl1pPr>
          </a:lstStyle>
          <a:p>
            <a:pPr lvl="0">
              <a:buNone/>
            </a:pPr>
            <a:r>
              <a:rPr lang="en-GB"/>
              <a:t>Click to edit Master subtitle style</a:t>
            </a:r>
            <a:endParaRPr lang="en-GB" dirty="0"/>
          </a:p>
        </p:txBody>
      </p:sp>
      <p:sp>
        <p:nvSpPr>
          <p:cNvPr id="10" name="Slide Number Placeholder 12">
            <a:extLst>
              <a:ext uri="{FF2B5EF4-FFF2-40B4-BE49-F238E27FC236}">
                <a16:creationId xmlns:a16="http://schemas.microsoft.com/office/drawing/2014/main" id="{AF774F21-8E4F-4919-91CC-C5366E9B5F07}"/>
              </a:ext>
            </a:extLst>
          </p:cNvPr>
          <p:cNvSpPr txBox="1">
            <a:spLocks/>
          </p:cNvSpPr>
          <p:nvPr userDrawn="1"/>
        </p:nvSpPr>
        <p:spPr bwMode="gray">
          <a:xfrm>
            <a:off x="8381146" y="4809148"/>
            <a:ext cx="346802" cy="334353"/>
          </a:xfrm>
          <a:prstGeom prst="rect">
            <a:avLst/>
          </a:prstGeom>
          <a:solidFill>
            <a:schemeClr val="accent1"/>
          </a:solidFill>
          <a:ln w="3175">
            <a:noFill/>
          </a:ln>
        </p:spPr>
        <p:txBody>
          <a:bodyPr vert="horz" wrap="none" lIns="72000" tIns="72000" rIns="72000" bIns="0" rtlCol="0" anchor="t" anchorCtr="0">
            <a:noAutofit/>
          </a:bodyPr>
          <a:lstStyle>
            <a:defPPr>
              <a:defRPr lang="en-US"/>
            </a:defPPr>
            <a:lvl1pPr marL="0" algn="ctr" defTabSz="914400" rtl="0" eaLnBrk="1" latinLnBrk="0" hangingPunct="1">
              <a:defRPr lang="nl-NL" sz="700" b="1"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700" dirty="0">
              <a:solidFill>
                <a:srgbClr val="FFFFFF"/>
              </a:solidFill>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8432484" y="4885607"/>
            <a:ext cx="244126" cy="92333"/>
          </a:xfrm>
          <a:prstGeom prst="rect">
            <a:avLst/>
          </a:prstGeom>
          <a:noFill/>
          <a:ln w="9525" algn="ctr">
            <a:noFill/>
            <a:miter lim="800000"/>
            <a:headEnd/>
            <a:tailEnd/>
          </a:ln>
          <a:effectLst/>
        </p:spPr>
        <p:txBody>
          <a:bodyPr wrap="square" lIns="0" tIns="0" rIns="0" bIns="0" anchor="b">
            <a:spAutoFit/>
          </a:bodyPr>
          <a:lstStyle/>
          <a:p>
            <a:pPr algn="ctr" defTabSz="458058" rtl="0" fontAlgn="auto">
              <a:spcBef>
                <a:spcPts val="0"/>
              </a:spcBef>
              <a:spcAft>
                <a:spcPts val="0"/>
              </a:spcAft>
              <a:defRPr/>
            </a:pPr>
            <a:fld id="{4ABDCABE-3F10-B64C-92F1-862014417034}" type="slidenum">
              <a:rPr lang="en-GB" sz="600" b="1" smtClean="0">
                <a:solidFill>
                  <a:schemeClr val="bg1"/>
                </a:solidFill>
                <a:latin typeface="+mn-lt"/>
                <a:ea typeface="+mn-ea"/>
                <a:cs typeface="Arial" panose="020B0604020202020204" pitchFamily="34" charset="0"/>
              </a:rPr>
              <a:pPr algn="ctr" defTabSz="458058" rtl="0" fontAlgn="auto">
                <a:spcBef>
                  <a:spcPts val="0"/>
                </a:spcBef>
                <a:spcAft>
                  <a:spcPts val="0"/>
                </a:spcAft>
                <a:defRPr/>
              </a:pPr>
              <a:t>‹#›</a:t>
            </a:fld>
            <a:endParaRPr lang="en-GB" sz="600" b="1" dirty="0">
              <a:solidFill>
                <a:schemeClr val="bg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416052" y="4874066"/>
            <a:ext cx="5458396" cy="923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sz="600"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8"/>
            </p:custDataLst>
          </p:nvPr>
        </p:nvSpPr>
        <p:spPr>
          <a:xfrm>
            <a:off x="416051" y="31198"/>
            <a:ext cx="2882504" cy="92333"/>
          </a:xfrm>
          <a:prstGeom prst="rect">
            <a:avLst/>
          </a:prstGeom>
          <a:ln w="6350">
            <a:noFill/>
            <a:miter lim="800000"/>
          </a:ln>
        </p:spPr>
        <p:txBody>
          <a:bodyPr vert="horz" wrap="square" lIns="0" tIns="0" rIns="0" bIns="0" rtlCol="0">
            <a:spAutoFit/>
          </a:bodyPr>
          <a:lstStyle>
            <a:lvl1pPr rtl="0">
              <a:defRPr lang="en-US" sz="600" b="0" dirty="0">
                <a:cs typeface="+mn-cs"/>
              </a:defRPr>
            </a:lvl1pPr>
          </a:lstStyle>
          <a:p>
            <a:pPr lvl="0">
              <a:buNone/>
            </a:pPr>
            <a:r>
              <a:rPr lang="en-GB"/>
              <a:t>Add tracker</a:t>
            </a:r>
            <a:endParaRPr lang="en-GB" dirty="0"/>
          </a:p>
        </p:txBody>
      </p:sp>
    </p:spTree>
    <p:extLst>
      <p:ext uri="{BB962C8B-B14F-4D97-AF65-F5344CB8AC3E}">
        <p14:creationId xmlns:p14="http://schemas.microsoft.com/office/powerpoint/2010/main" val="4274662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Two Content">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5810379" y="0"/>
            <a:ext cx="3333621" cy="5143500"/>
          </a:xfrm>
          <a:custGeom>
            <a:avLst/>
            <a:gdLst/>
            <a:ahLst/>
            <a:cxnLst/>
            <a:rect l="l" t="t" r="r" b="b"/>
            <a:pathLst>
              <a:path w="3333621" h="5143500">
                <a:moveTo>
                  <a:pt x="245991" y="0"/>
                </a:moveTo>
                <a:lnTo>
                  <a:pt x="3333621" y="0"/>
                </a:lnTo>
                <a:lnTo>
                  <a:pt x="3333621" y="5143500"/>
                </a:lnTo>
                <a:lnTo>
                  <a:pt x="284902" y="5143500"/>
                </a:lnTo>
                <a:cubicBezTo>
                  <a:pt x="153186" y="4282872"/>
                  <a:pt x="2014" y="3344424"/>
                  <a:pt x="0" y="2483796"/>
                </a:cubicBezTo>
                <a:cubicBezTo>
                  <a:pt x="2014" y="1629924"/>
                  <a:pt x="94819" y="847387"/>
                  <a:pt x="245991" y="0"/>
                </a:cubicBezTo>
                <a:close/>
              </a:path>
            </a:pathLst>
          </a:custGeo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13" name="Content Placeholder 2"/>
          <p:cNvSpPr>
            <a:spLocks noGrp="1"/>
          </p:cNvSpPr>
          <p:nvPr>
            <p:ph sz="half" idx="1"/>
          </p:nvPr>
        </p:nvSpPr>
        <p:spPr>
          <a:xfrm>
            <a:off x="457204" y="1184447"/>
            <a:ext cx="2500352" cy="3394800"/>
          </a:xfrm>
        </p:spPr>
        <p:txBody>
          <a:bodyPr/>
          <a:lstStyle>
            <a:lvl1pPr>
              <a:tabLst>
                <a:tab pos="2239963" algn="r"/>
                <a:tab pos="2600325" algn="r"/>
              </a:tabLst>
              <a:defRPr sz="1200"/>
            </a:lvl1pPr>
            <a:lvl2pPr>
              <a:tabLst>
                <a:tab pos="2239963" algn="r"/>
                <a:tab pos="2600325" algn="r"/>
              </a:tabLst>
              <a:defRPr sz="1200"/>
            </a:lvl2pPr>
            <a:lvl3pPr>
              <a:tabLst>
                <a:tab pos="2239963" algn="r"/>
                <a:tab pos="2600325" algn="r"/>
              </a:tabLst>
              <a:defRPr sz="1200"/>
            </a:lvl3pPr>
            <a:lvl4pPr>
              <a:tabLst>
                <a:tab pos="2239963" algn="r"/>
                <a:tab pos="2600325" algn="r"/>
              </a:tabLst>
              <a:defRPr sz="1200"/>
            </a:lvl4pPr>
            <a:lvl5pPr>
              <a:spcBef>
                <a:spcPts val="800"/>
              </a:spcBef>
              <a:tabLst>
                <a:tab pos="2239963" algn="r"/>
                <a:tab pos="2600325" algn="r"/>
              </a:tabLst>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Title 2"/>
          <p:cNvSpPr>
            <a:spLocks noGrp="1"/>
          </p:cNvSpPr>
          <p:nvPr>
            <p:ph type="title"/>
          </p:nvPr>
        </p:nvSpPr>
        <p:spPr>
          <a:xfrm>
            <a:off x="457200" y="337225"/>
            <a:ext cx="3200400" cy="799032"/>
          </a:xfrm>
        </p:spPr>
        <p:txBody>
          <a:bodyPr/>
          <a:lstStyle/>
          <a:p>
            <a:r>
              <a:rPr lang="en-US" noProof="0"/>
              <a:t>Click to edit Master title style</a:t>
            </a:r>
            <a:endParaRPr lang="en-GB" noProof="0"/>
          </a:p>
        </p:txBody>
      </p:sp>
      <p:sp>
        <p:nvSpPr>
          <p:cNvPr id="10" name="Content Placeholder 2"/>
          <p:cNvSpPr>
            <a:spLocks noGrp="1"/>
          </p:cNvSpPr>
          <p:nvPr>
            <p:ph sz="half" idx="17"/>
          </p:nvPr>
        </p:nvSpPr>
        <p:spPr>
          <a:xfrm>
            <a:off x="3092065" y="1184447"/>
            <a:ext cx="2500352" cy="3394800"/>
          </a:xfrm>
        </p:spPr>
        <p:txBody>
          <a:bodyPr/>
          <a:lstStyle>
            <a:lvl1pPr>
              <a:tabLst>
                <a:tab pos="2239963" algn="r"/>
                <a:tab pos="2600325" algn="r"/>
              </a:tabLst>
              <a:defRPr sz="1200"/>
            </a:lvl1pPr>
            <a:lvl2pPr>
              <a:tabLst>
                <a:tab pos="2239963" algn="r"/>
                <a:tab pos="2600325" algn="r"/>
              </a:tabLst>
              <a:defRPr sz="1200"/>
            </a:lvl2pPr>
            <a:lvl3pPr>
              <a:tabLst>
                <a:tab pos="2239963" algn="r"/>
                <a:tab pos="2600325" algn="r"/>
              </a:tabLst>
              <a:defRPr sz="1200"/>
            </a:lvl3pPr>
            <a:lvl4pPr>
              <a:tabLst>
                <a:tab pos="2239963" algn="r"/>
                <a:tab pos="2600325" algn="r"/>
              </a:tabLst>
              <a:defRPr sz="1200"/>
            </a:lvl4pPr>
            <a:lvl5pPr>
              <a:spcBef>
                <a:spcPts val="800"/>
              </a:spcBef>
              <a:tabLst>
                <a:tab pos="2239963" algn="r"/>
                <a:tab pos="2600325" algn="r"/>
              </a:tabLst>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8"/>
          </p:nvPr>
        </p:nvSpPr>
        <p:spPr/>
        <p:txBody>
          <a:bodyPr/>
          <a:lstStyle/>
          <a:p>
            <a:fld id="{22D0B827-2DDC-4DCA-BC37-D8C8B6574ABB}" type="datetime1">
              <a:rPr lang="en-GB" noProof="0" smtClean="0"/>
              <a:t>22/05/2022</a:t>
            </a:fld>
            <a:endParaRPr lang="en-GB" noProof="0"/>
          </a:p>
        </p:txBody>
      </p:sp>
      <p:sp>
        <p:nvSpPr>
          <p:cNvPr id="5" name="Footer Placeholder 4"/>
          <p:cNvSpPr>
            <a:spLocks noGrp="1"/>
          </p:cNvSpPr>
          <p:nvPr>
            <p:ph type="ftr" sz="quarter" idx="19"/>
          </p:nvPr>
        </p:nvSpPr>
        <p:spPr/>
        <p:txBody>
          <a:bodyPr/>
          <a:lstStyle/>
          <a:p>
            <a:r>
              <a:rPr lang="en-GB" noProof="0"/>
              <a:t>Tata Steel | TITLE POWERPOINT PRESENTATION</a:t>
            </a:r>
          </a:p>
        </p:txBody>
      </p:sp>
      <p:sp>
        <p:nvSpPr>
          <p:cNvPr id="6" name="Slide Number Placeholder 5"/>
          <p:cNvSpPr>
            <a:spLocks noGrp="1"/>
          </p:cNvSpPr>
          <p:nvPr>
            <p:ph type="sldNum" sz="quarter" idx="20"/>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133685575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a:xfrm>
            <a:off x="457200" y="1184449"/>
            <a:ext cx="8229600" cy="339447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Date Placeholder 9"/>
          <p:cNvSpPr>
            <a:spLocks noGrp="1"/>
          </p:cNvSpPr>
          <p:nvPr>
            <p:ph type="dt" sz="half" idx="10"/>
          </p:nvPr>
        </p:nvSpPr>
        <p:spPr/>
        <p:txBody>
          <a:bodyPr/>
          <a:lstStyle/>
          <a:p>
            <a:fld id="{C417921E-CD43-4085-800D-1BC2DC1605F0}" type="datetime1">
              <a:rPr lang="en-GB" noProof="0" smtClean="0"/>
              <a:t>22/05/2022</a:t>
            </a:fld>
            <a:endParaRPr lang="en-GB" noProof="0"/>
          </a:p>
        </p:txBody>
      </p:sp>
      <p:sp>
        <p:nvSpPr>
          <p:cNvPr id="11" name="Footer Placeholder 10"/>
          <p:cNvSpPr>
            <a:spLocks noGrp="1"/>
          </p:cNvSpPr>
          <p:nvPr>
            <p:ph type="ftr" sz="quarter" idx="11"/>
          </p:nvPr>
        </p:nvSpPr>
        <p:spPr/>
        <p:txBody>
          <a:bodyPr/>
          <a:lstStyle/>
          <a:p>
            <a:r>
              <a:rPr lang="en-GB" noProof="0"/>
              <a:t>Tata Steel | TITLE POWERPOINT PRESENTATION</a:t>
            </a:r>
          </a:p>
        </p:txBody>
      </p:sp>
      <p:sp>
        <p:nvSpPr>
          <p:cNvPr id="12" name="Slide Number Placeholder 11"/>
          <p:cNvSpPr>
            <a:spLocks noGrp="1"/>
          </p:cNvSpPr>
          <p:nvPr>
            <p:ph type="sldNum" sz="quarter" idx="12"/>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87426767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Line">
    <p:spTree>
      <p:nvGrpSpPr>
        <p:cNvPr id="1" name=""/>
        <p:cNvGrpSpPr/>
        <p:nvPr/>
      </p:nvGrpSpPr>
      <p:grpSpPr>
        <a:xfrm>
          <a:off x="0" y="0"/>
          <a:ext cx="0" cy="0"/>
          <a:chOff x="0" y="0"/>
          <a:chExt cx="0" cy="0"/>
        </a:xfrm>
      </p:grpSpPr>
      <p:sp>
        <p:nvSpPr>
          <p:cNvPr id="7" name="Freeform 5"/>
          <p:cNvSpPr>
            <a:spLocks/>
          </p:cNvSpPr>
          <p:nvPr userDrawn="1"/>
        </p:nvSpPr>
        <p:spPr bwMode="gray">
          <a:xfrm>
            <a:off x="6465042" y="3291831"/>
            <a:ext cx="2678958" cy="1851670"/>
          </a:xfrm>
          <a:custGeom>
            <a:avLst/>
            <a:gdLst>
              <a:gd name="T0" fmla="*/ 435 w 435"/>
              <a:gd name="T1" fmla="*/ 0 h 300"/>
              <a:gd name="T2" fmla="*/ 12 w 435"/>
              <a:gd name="T3" fmla="*/ 153 h 300"/>
              <a:gd name="T4" fmla="*/ 40 w 435"/>
              <a:gd name="T5" fmla="*/ 300 h 300"/>
            </a:gdLst>
            <a:ahLst/>
            <a:cxnLst>
              <a:cxn ang="0">
                <a:pos x="T0" y="T1"/>
              </a:cxn>
              <a:cxn ang="0">
                <a:pos x="T2" y="T3"/>
              </a:cxn>
              <a:cxn ang="0">
                <a:pos x="T4" y="T5"/>
              </a:cxn>
            </a:cxnLst>
            <a:rect l="0" t="0" r="r" b="b"/>
            <a:pathLst>
              <a:path w="435" h="300">
                <a:moveTo>
                  <a:pt x="435" y="0"/>
                </a:moveTo>
                <a:cubicBezTo>
                  <a:pt x="435" y="0"/>
                  <a:pt x="33" y="26"/>
                  <a:pt x="12" y="153"/>
                </a:cubicBezTo>
                <a:cubicBezTo>
                  <a:pt x="12" y="153"/>
                  <a:pt x="0" y="208"/>
                  <a:pt x="40" y="300"/>
                </a:cubicBezTo>
              </a:path>
            </a:pathLst>
          </a:custGeom>
          <a:noFill/>
          <a:ln w="889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a:xfrm>
            <a:off x="457200" y="1184449"/>
            <a:ext cx="8229600" cy="3394472"/>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1" name="Date Placeholder 10"/>
          <p:cNvSpPr>
            <a:spLocks noGrp="1"/>
          </p:cNvSpPr>
          <p:nvPr>
            <p:ph type="dt" sz="half" idx="10"/>
          </p:nvPr>
        </p:nvSpPr>
        <p:spPr/>
        <p:txBody>
          <a:bodyPr/>
          <a:lstStyle/>
          <a:p>
            <a:fld id="{C7D87CA5-09D6-4499-AB33-BD10E620DAD3}" type="datetime1">
              <a:rPr lang="en-GB" noProof="0" smtClean="0"/>
              <a:t>22/05/2022</a:t>
            </a:fld>
            <a:endParaRPr lang="en-GB" noProof="0"/>
          </a:p>
        </p:txBody>
      </p:sp>
      <p:sp>
        <p:nvSpPr>
          <p:cNvPr id="12" name="Footer Placeholder 11"/>
          <p:cNvSpPr>
            <a:spLocks noGrp="1"/>
          </p:cNvSpPr>
          <p:nvPr>
            <p:ph type="ftr" sz="quarter" idx="11"/>
          </p:nvPr>
        </p:nvSpPr>
        <p:spPr/>
        <p:txBody>
          <a:bodyPr/>
          <a:lstStyle/>
          <a:p>
            <a:r>
              <a:rPr lang="en-GB" noProof="0"/>
              <a:t>Tata Steel | TITLE POWERPOINT PRESENTATION</a:t>
            </a:r>
          </a:p>
        </p:txBody>
      </p:sp>
      <p:sp>
        <p:nvSpPr>
          <p:cNvPr id="13" name="Slide Number Placeholder 12"/>
          <p:cNvSpPr>
            <a:spLocks noGrp="1"/>
          </p:cNvSpPr>
          <p:nvPr>
            <p:ph type="sldNum" sz="quarter" idx="12"/>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318818298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07642"/>
            <a:ext cx="8229600" cy="297004"/>
          </a:xfrm>
        </p:spPr>
        <p:txBody>
          <a:bodyPr anchor="b">
            <a:spAutoFit/>
          </a:bodyPr>
          <a:lstStyle>
            <a:lvl1pPr marL="0" indent="0">
              <a:lnSpc>
                <a:spcPct val="95000"/>
              </a:lnSpc>
              <a:spcBef>
                <a:spcPts val="0"/>
              </a:spcBef>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457200" y="1616526"/>
            <a:ext cx="8229600" cy="2963466"/>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12" name="Straight Connector 11"/>
          <p:cNvCxnSpPr/>
          <p:nvPr userDrawn="1"/>
        </p:nvCxnSpPr>
        <p:spPr>
          <a:xfrm>
            <a:off x="570711" y="1511130"/>
            <a:ext cx="80025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lstStyle/>
          <a:p>
            <a:r>
              <a:rPr lang="en-US"/>
              <a:t>Click to edit Master title style</a:t>
            </a:r>
            <a:endParaRPr lang="nl-NL"/>
          </a:p>
        </p:txBody>
      </p:sp>
      <p:sp>
        <p:nvSpPr>
          <p:cNvPr id="11" name="Date Placeholder 10"/>
          <p:cNvSpPr>
            <a:spLocks noGrp="1"/>
          </p:cNvSpPr>
          <p:nvPr>
            <p:ph type="dt" sz="half" idx="10"/>
          </p:nvPr>
        </p:nvSpPr>
        <p:spPr/>
        <p:txBody>
          <a:bodyPr/>
          <a:lstStyle/>
          <a:p>
            <a:fld id="{35AEE25A-677C-405A-8F9B-776DDC17EB38}" type="datetime1">
              <a:rPr lang="en-GB" noProof="0" smtClean="0"/>
              <a:t>22/05/2022</a:t>
            </a:fld>
            <a:endParaRPr lang="en-GB" noProof="0"/>
          </a:p>
        </p:txBody>
      </p:sp>
      <p:sp>
        <p:nvSpPr>
          <p:cNvPr id="13" name="Footer Placeholder 12"/>
          <p:cNvSpPr>
            <a:spLocks noGrp="1"/>
          </p:cNvSpPr>
          <p:nvPr>
            <p:ph type="ftr" sz="quarter" idx="11"/>
          </p:nvPr>
        </p:nvSpPr>
        <p:spPr/>
        <p:txBody>
          <a:bodyPr/>
          <a:lstStyle/>
          <a:p>
            <a:r>
              <a:rPr lang="en-GB" noProof="0"/>
              <a:t>Tata Steel | TITLE POWERPOINT PRESENTATION</a:t>
            </a:r>
          </a:p>
        </p:txBody>
      </p:sp>
      <p:sp>
        <p:nvSpPr>
          <p:cNvPr id="14" name="Slide Number Placeholder 13"/>
          <p:cNvSpPr>
            <a:spLocks noGrp="1"/>
          </p:cNvSpPr>
          <p:nvPr>
            <p:ph type="sldNum" sz="quarter" idx="12"/>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138794548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gray">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gradFill flip="none" rotWithShape="1">
            <a:gsLst>
              <a:gs pos="0">
                <a:schemeClr val="tx1">
                  <a:alpha val="30000"/>
                </a:schemeClr>
              </a:gs>
              <a:gs pos="100000">
                <a:schemeClr val="tx1">
                  <a:alpha val="0"/>
                </a:schemeClr>
              </a:gs>
            </a:gsLst>
            <a:lin ang="16200000" scaled="1"/>
            <a:tileRect/>
          </a:gra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a:lnSpc>
                <a:spcPct val="100000"/>
              </a:lnSpc>
            </a:pPr>
            <a:endParaRPr lang="en-GB" sz="1400">
              <a:solidFill>
                <a:schemeClr val="bg1"/>
              </a:solidFill>
            </a:endParaRPr>
          </a:p>
        </p:txBody>
      </p:sp>
      <p:sp>
        <p:nvSpPr>
          <p:cNvPr id="10" name="Freeform 9"/>
          <p:cNvSpPr>
            <a:spLocks/>
          </p:cNvSpPr>
          <p:nvPr userDrawn="1"/>
        </p:nvSpPr>
        <p:spPr bwMode="gray">
          <a:xfrm flipV="1">
            <a:off x="0" y="972849"/>
            <a:ext cx="6660232" cy="4170653"/>
          </a:xfrm>
          <a:custGeom>
            <a:avLst/>
            <a:gdLst>
              <a:gd name="T0" fmla="*/ 0 w 350"/>
              <a:gd name="T1" fmla="*/ 219 h 219"/>
              <a:gd name="T2" fmla="*/ 339 w 350"/>
              <a:gd name="T3" fmla="*/ 116 h 219"/>
              <a:gd name="T4" fmla="*/ 322 w 350"/>
              <a:gd name="T5" fmla="*/ 0 h 219"/>
            </a:gdLst>
            <a:ahLst/>
            <a:cxnLst>
              <a:cxn ang="0">
                <a:pos x="T0" y="T1"/>
              </a:cxn>
              <a:cxn ang="0">
                <a:pos x="T2" y="T3"/>
              </a:cxn>
              <a:cxn ang="0">
                <a:pos x="T4" y="T5"/>
              </a:cxn>
            </a:cxnLst>
            <a:rect l="0" t="0" r="r" b="b"/>
            <a:pathLst>
              <a:path w="350" h="219">
                <a:moveTo>
                  <a:pt x="0" y="219"/>
                </a:moveTo>
                <a:cubicBezTo>
                  <a:pt x="0" y="219"/>
                  <a:pt x="316" y="215"/>
                  <a:pt x="339" y="116"/>
                </a:cubicBezTo>
                <a:cubicBezTo>
                  <a:pt x="339" y="116"/>
                  <a:pt x="350" y="74"/>
                  <a:pt x="322" y="0"/>
                </a:cubicBezTo>
              </a:path>
            </a:pathLst>
          </a:custGeom>
          <a:noFill/>
          <a:ln w="889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2" name="Title 1"/>
          <p:cNvSpPr>
            <a:spLocks noGrp="1"/>
          </p:cNvSpPr>
          <p:nvPr>
            <p:ph type="title"/>
          </p:nvPr>
        </p:nvSpPr>
        <p:spPr bwMode="gray">
          <a:xfrm>
            <a:off x="457204" y="3137396"/>
            <a:ext cx="6040877" cy="1261884"/>
          </a:xfrm>
          <a:effectLst>
            <a:outerShdw blurRad="177800" dist="38100" dir="2700000" algn="tl" rotWithShape="0">
              <a:prstClr val="black">
                <a:alpha val="40000"/>
              </a:prstClr>
            </a:outerShdw>
          </a:effectLst>
        </p:spPr>
        <p:txBody>
          <a:bodyPr anchor="t">
            <a:spAutoFit/>
          </a:bodyPr>
          <a:lstStyle>
            <a:lvl1pPr algn="l">
              <a:defRPr sz="4000" b="1" cap="none" baseline="0">
                <a:solidFill>
                  <a:schemeClr val="bg1"/>
                </a:solidFill>
              </a:defRPr>
            </a:lvl1pPr>
          </a:lstStyle>
          <a:p>
            <a:r>
              <a:rPr lang="en-US" noProof="0"/>
              <a:t>Click to edit Master title style</a:t>
            </a:r>
            <a:endParaRPr lang="en-GB" noProof="0"/>
          </a:p>
        </p:txBody>
      </p:sp>
      <p:sp>
        <p:nvSpPr>
          <p:cNvPr id="3" name="Text Placeholder 2"/>
          <p:cNvSpPr>
            <a:spLocks noGrp="1"/>
          </p:cNvSpPr>
          <p:nvPr>
            <p:ph type="body" idx="1"/>
          </p:nvPr>
        </p:nvSpPr>
        <p:spPr bwMode="gray">
          <a:xfrm>
            <a:off x="457204" y="2445914"/>
            <a:ext cx="6040877" cy="733425"/>
          </a:xfrm>
          <a:effectLst>
            <a:outerShdw blurRad="177800" dist="38100" dir="2700000" algn="tl" rotWithShape="0">
              <a:prstClr val="black">
                <a:alpha val="40000"/>
              </a:prstClr>
            </a:outerShdw>
          </a:effectLst>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7" name="Date Placeholder 6"/>
          <p:cNvSpPr>
            <a:spLocks noGrp="1"/>
          </p:cNvSpPr>
          <p:nvPr>
            <p:ph type="dt" sz="half" idx="10"/>
          </p:nvPr>
        </p:nvSpPr>
        <p:spPr/>
        <p:txBody>
          <a:bodyPr/>
          <a:lstStyle>
            <a:lvl1pPr>
              <a:defRPr>
                <a:solidFill>
                  <a:schemeClr val="bg1"/>
                </a:solidFill>
              </a:defRPr>
            </a:lvl1pPr>
          </a:lstStyle>
          <a:p>
            <a:fld id="{B19D3B9B-F074-46F9-989A-BC669655BBD8}" type="datetime1">
              <a:rPr lang="en-GB" smtClean="0"/>
              <a:t>22/05/2022</a:t>
            </a:fld>
            <a:endParaRPr lang="en-GB"/>
          </a:p>
        </p:txBody>
      </p:sp>
      <p:sp>
        <p:nvSpPr>
          <p:cNvPr id="8" name="Footer Placeholder 7"/>
          <p:cNvSpPr>
            <a:spLocks noGrp="1"/>
          </p:cNvSpPr>
          <p:nvPr>
            <p:ph type="ftr" sz="quarter" idx="11"/>
          </p:nvPr>
        </p:nvSpPr>
        <p:spPr/>
        <p:txBody>
          <a:bodyPr/>
          <a:lstStyle>
            <a:lvl1pPr>
              <a:defRPr>
                <a:solidFill>
                  <a:schemeClr val="bg1"/>
                </a:solidFill>
              </a:defRPr>
            </a:lvl1pPr>
          </a:lstStyle>
          <a:p>
            <a:r>
              <a:rPr lang="en-GB"/>
              <a:t>Tata Steel | TITLE POWERPOINT PRESENTATION</a:t>
            </a:r>
          </a:p>
        </p:txBody>
      </p:sp>
      <p:sp>
        <p:nvSpPr>
          <p:cNvPr id="9" name="Slide Number Placeholder 8"/>
          <p:cNvSpPr>
            <a:spLocks noGrp="1"/>
          </p:cNvSpPr>
          <p:nvPr>
            <p:ph type="sldNum" sz="quarter" idx="12"/>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389540792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No Line">
    <p:bg bwMode="gray">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gradFill flip="none" rotWithShape="1">
            <a:gsLst>
              <a:gs pos="0">
                <a:schemeClr val="tx1">
                  <a:alpha val="30000"/>
                </a:schemeClr>
              </a:gs>
              <a:gs pos="100000">
                <a:schemeClr val="tx1">
                  <a:alpha val="0"/>
                </a:schemeClr>
              </a:gs>
            </a:gsLst>
            <a:lin ang="16200000" scaled="1"/>
            <a:tileRect/>
          </a:gra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a:lnSpc>
                <a:spcPct val="100000"/>
              </a:lnSpc>
            </a:pPr>
            <a:endParaRPr lang="en-GB" sz="1400">
              <a:solidFill>
                <a:schemeClr val="bg1"/>
              </a:solidFill>
            </a:endParaRPr>
          </a:p>
        </p:txBody>
      </p:sp>
      <p:sp>
        <p:nvSpPr>
          <p:cNvPr id="2" name="Title 1"/>
          <p:cNvSpPr>
            <a:spLocks noGrp="1"/>
          </p:cNvSpPr>
          <p:nvPr>
            <p:ph type="title"/>
          </p:nvPr>
        </p:nvSpPr>
        <p:spPr bwMode="gray">
          <a:xfrm>
            <a:off x="457204" y="3137396"/>
            <a:ext cx="6040877" cy="1261884"/>
          </a:xfrm>
          <a:effectLst>
            <a:outerShdw blurRad="177800" dist="38100" dir="2700000" algn="tl" rotWithShape="0">
              <a:prstClr val="black">
                <a:alpha val="40000"/>
              </a:prstClr>
            </a:outerShdw>
          </a:effectLst>
        </p:spPr>
        <p:txBody>
          <a:bodyPr anchor="t">
            <a:spAutoFit/>
          </a:bodyPr>
          <a:lstStyle>
            <a:lvl1pPr algn="l">
              <a:defRPr sz="4000" b="1" cap="none" baseline="0">
                <a:solidFill>
                  <a:schemeClr val="bg1"/>
                </a:solidFill>
              </a:defRPr>
            </a:lvl1pPr>
          </a:lstStyle>
          <a:p>
            <a:r>
              <a:rPr lang="en-US" noProof="0"/>
              <a:t>Click to edit Master title style</a:t>
            </a:r>
            <a:endParaRPr lang="en-GB" noProof="0"/>
          </a:p>
        </p:txBody>
      </p:sp>
      <p:sp>
        <p:nvSpPr>
          <p:cNvPr id="3" name="Text Placeholder 2"/>
          <p:cNvSpPr>
            <a:spLocks noGrp="1"/>
          </p:cNvSpPr>
          <p:nvPr>
            <p:ph type="body" idx="1"/>
          </p:nvPr>
        </p:nvSpPr>
        <p:spPr bwMode="gray">
          <a:xfrm>
            <a:off x="457204" y="2445914"/>
            <a:ext cx="6040877" cy="733425"/>
          </a:xfrm>
          <a:effectLst>
            <a:outerShdw blurRad="177800" dist="38100" dir="2700000" algn="tl" rotWithShape="0">
              <a:prstClr val="black">
                <a:alpha val="40000"/>
              </a:prstClr>
            </a:outerShdw>
          </a:effectLst>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7" name="Date Placeholder 6"/>
          <p:cNvSpPr>
            <a:spLocks noGrp="1"/>
          </p:cNvSpPr>
          <p:nvPr>
            <p:ph type="dt" sz="half" idx="10"/>
          </p:nvPr>
        </p:nvSpPr>
        <p:spPr/>
        <p:txBody>
          <a:bodyPr/>
          <a:lstStyle>
            <a:lvl1pPr>
              <a:defRPr>
                <a:solidFill>
                  <a:schemeClr val="bg1"/>
                </a:solidFill>
              </a:defRPr>
            </a:lvl1pPr>
          </a:lstStyle>
          <a:p>
            <a:fld id="{8A89B1B3-1351-4394-97E5-C60BA6D1A05A}" type="datetime1">
              <a:rPr lang="en-GB" smtClean="0"/>
              <a:t>22/05/2022</a:t>
            </a:fld>
            <a:endParaRPr lang="en-GB"/>
          </a:p>
        </p:txBody>
      </p:sp>
      <p:sp>
        <p:nvSpPr>
          <p:cNvPr id="8" name="Footer Placeholder 7"/>
          <p:cNvSpPr>
            <a:spLocks noGrp="1"/>
          </p:cNvSpPr>
          <p:nvPr>
            <p:ph type="ftr" sz="quarter" idx="11"/>
          </p:nvPr>
        </p:nvSpPr>
        <p:spPr/>
        <p:txBody>
          <a:bodyPr/>
          <a:lstStyle>
            <a:lvl1pPr>
              <a:defRPr>
                <a:solidFill>
                  <a:schemeClr val="bg1"/>
                </a:solidFill>
              </a:defRPr>
            </a:lvl1pPr>
          </a:lstStyle>
          <a:p>
            <a:r>
              <a:rPr lang="en-GB"/>
              <a:t>Tata Steel | TITLE POWERPOINT PRESENTATION</a:t>
            </a:r>
          </a:p>
        </p:txBody>
      </p:sp>
      <p:sp>
        <p:nvSpPr>
          <p:cNvPr id="9" name="Slide Number Placeholder 8"/>
          <p:cNvSpPr>
            <a:spLocks noGrp="1"/>
          </p:cNvSpPr>
          <p:nvPr>
            <p:ph type="sldNum" sz="quarter" idx="12"/>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266570986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1/2">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4572000" y="0"/>
            <a:ext cx="4572000" cy="5143500"/>
          </a:xfrm>
          <a:solidFill>
            <a:schemeClr val="accent3"/>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a:p>
        </p:txBody>
      </p:sp>
      <p:sp>
        <p:nvSpPr>
          <p:cNvPr id="3" name="Content Placeholder 2"/>
          <p:cNvSpPr>
            <a:spLocks noGrp="1"/>
          </p:cNvSpPr>
          <p:nvPr>
            <p:ph idx="1"/>
          </p:nvPr>
        </p:nvSpPr>
        <p:spPr>
          <a:xfrm>
            <a:off x="457205" y="1184449"/>
            <a:ext cx="3740149" cy="339447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Title 9"/>
          <p:cNvSpPr>
            <a:spLocks noGrp="1"/>
          </p:cNvSpPr>
          <p:nvPr>
            <p:ph type="title"/>
          </p:nvPr>
        </p:nvSpPr>
        <p:spPr>
          <a:xfrm>
            <a:off x="457200" y="337225"/>
            <a:ext cx="3740400" cy="799032"/>
          </a:xfrm>
        </p:spPr>
        <p:txBody>
          <a:bodyPr/>
          <a:lstStyle/>
          <a:p>
            <a:r>
              <a:rPr lang="en-US" noProof="0"/>
              <a:t>Click to edit Master title style</a:t>
            </a:r>
            <a:endParaRPr lang="en-GB" noProof="0"/>
          </a:p>
        </p:txBody>
      </p:sp>
      <p:sp>
        <p:nvSpPr>
          <p:cNvPr id="11" name="Date Placeholder 10"/>
          <p:cNvSpPr>
            <a:spLocks noGrp="1"/>
          </p:cNvSpPr>
          <p:nvPr>
            <p:ph type="dt" sz="half" idx="14"/>
          </p:nvPr>
        </p:nvSpPr>
        <p:spPr/>
        <p:txBody>
          <a:bodyPr/>
          <a:lstStyle/>
          <a:p>
            <a:fld id="{B4E5E6DD-5CB3-4B13-8FE9-5D24883D7293}" type="datetime1">
              <a:rPr lang="en-GB" noProof="0" smtClean="0"/>
              <a:t>22/05/2022</a:t>
            </a:fld>
            <a:endParaRPr lang="en-GB" noProof="0"/>
          </a:p>
        </p:txBody>
      </p:sp>
      <p:sp>
        <p:nvSpPr>
          <p:cNvPr id="12" name="Footer Placeholder 11"/>
          <p:cNvSpPr>
            <a:spLocks noGrp="1"/>
          </p:cNvSpPr>
          <p:nvPr>
            <p:ph type="ftr" sz="quarter" idx="15"/>
          </p:nvPr>
        </p:nvSpPr>
        <p:spPr/>
        <p:txBody>
          <a:bodyPr/>
          <a:lstStyle/>
          <a:p>
            <a:r>
              <a:rPr lang="en-GB" noProof="0"/>
              <a:t>Tata Steel | TITLE POWERPOINT PRESENTATION</a:t>
            </a:r>
          </a:p>
        </p:txBody>
      </p:sp>
      <p:sp>
        <p:nvSpPr>
          <p:cNvPr id="13" name="Slide Number Placeholder 12"/>
          <p:cNvSpPr>
            <a:spLocks noGrp="1"/>
          </p:cNvSpPr>
          <p:nvPr>
            <p:ph type="sldNum" sz="quarter" idx="16"/>
          </p:nvPr>
        </p:nvSpPr>
        <p:spPr/>
        <p:txBody>
          <a:bodyPr/>
          <a:lstStyle/>
          <a:p>
            <a:fld id="{1F3F7073-2DD3-4386-BBF7-0F6C7BAF276C}" type="slidenum">
              <a:rPr lang="en-GB" noProof="0" smtClean="0">
                <a:solidFill>
                  <a:srgbClr val="FFFFFF"/>
                </a:solidFill>
              </a:rPr>
              <a:pPr/>
              <a:t>‹#›</a:t>
            </a:fld>
            <a:endParaRPr lang="en-GB" noProof="0">
              <a:solidFill>
                <a:srgbClr val="FFFFFF"/>
              </a:solidFill>
            </a:endParaRPr>
          </a:p>
        </p:txBody>
      </p:sp>
    </p:spTree>
    <p:extLst>
      <p:ext uri="{BB962C8B-B14F-4D97-AF65-F5344CB8AC3E}">
        <p14:creationId xmlns:p14="http://schemas.microsoft.com/office/powerpoint/2010/main" val="360501140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vmlDrawing" Target="../drawings/vmlDrawing1.vml"/><Relationship Id="rId30"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8230A30-7755-4C61-9CE1-C024BD61C5B6}"/>
              </a:ext>
            </a:extLst>
          </p:cNvPr>
          <p:cNvGraphicFramePr>
            <a:graphicFrameLocks noChangeAspect="1"/>
          </p:cNvGraphicFramePr>
          <p:nvPr userDrawn="1">
            <p:custDataLst>
              <p:tags r:id="rId28"/>
            </p:custDataLst>
            <p:extLst>
              <p:ext uri="{D42A27DB-BD31-4B8C-83A1-F6EECF244321}">
                <p14:modId xmlns:p14="http://schemas.microsoft.com/office/powerpoint/2010/main" val="2873926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 name="think-cell Slide" r:id="rId30" imgW="359" imgH="360" progId="TCLayout.ActiveDocument.1">
                  <p:embed/>
                </p:oleObj>
              </mc:Choice>
              <mc:Fallback>
                <p:oleObj name="think-cell Slide" r:id="rId30" imgW="359" imgH="360" progId="TCLayout.ActiveDocument.1">
                  <p:embed/>
                  <p:pic>
                    <p:nvPicPr>
                      <p:cNvPr id="8" name="Object 7" hidden="1">
                        <a:extLst>
                          <a:ext uri="{FF2B5EF4-FFF2-40B4-BE49-F238E27FC236}">
                            <a16:creationId xmlns:a16="http://schemas.microsoft.com/office/drawing/2014/main" id="{98230A30-7755-4C61-9CE1-C024BD61C5B6}"/>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C160C9D-50B9-4D64-BFE8-2B88B9F01E58}"/>
              </a:ext>
            </a:extLst>
          </p:cNvPr>
          <p:cNvSpPr/>
          <p:nvPr userDrawn="1">
            <p:custDataLst>
              <p:tags r:id="rId29"/>
            </p:custDataLst>
          </p:nvPr>
        </p:nvSpPr>
        <p:spPr>
          <a:xfrm>
            <a:off x="0" y="0"/>
            <a:ext cx="158750" cy="158750"/>
          </a:xfrm>
          <a:prstGeom prst="rect">
            <a:avLst/>
          </a:prstGeom>
          <a:solidFill>
            <a:srgbClr val="3D7EDB"/>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100000"/>
              </a:lnSpc>
            </a:pPr>
            <a:endParaRPr lang="en-US" sz="22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5" name="Footer Placeholder 4"/>
          <p:cNvSpPr>
            <a:spLocks noGrp="1"/>
          </p:cNvSpPr>
          <p:nvPr>
            <p:ph type="ftr" sz="quarter" idx="3"/>
          </p:nvPr>
        </p:nvSpPr>
        <p:spPr bwMode="gray">
          <a:xfrm>
            <a:off x="417600" y="4773037"/>
            <a:ext cx="3311336" cy="162000"/>
          </a:xfrm>
          <a:prstGeom prst="rect">
            <a:avLst/>
          </a:prstGeom>
          <a:noFill/>
        </p:spPr>
        <p:txBody>
          <a:bodyPr vert="horz" lIns="147600" tIns="72000" rIns="91440" bIns="0" rtlCol="0" anchor="ctr">
            <a:noAutofit/>
          </a:bodyPr>
          <a:lstStyle>
            <a:lvl1pPr algn="l">
              <a:defRPr sz="700" b="1" cap="all" baseline="0">
                <a:solidFill>
                  <a:schemeClr val="accent1"/>
                </a:solidFill>
              </a:defRPr>
            </a:lvl1pPr>
          </a:lstStyle>
          <a:p>
            <a:r>
              <a:rPr lang="en-GB" noProof="0"/>
              <a:t>Tata Steel | TITLE POWERPOINT PRESENTATION</a:t>
            </a:r>
          </a:p>
        </p:txBody>
      </p:sp>
      <p:sp>
        <p:nvSpPr>
          <p:cNvPr id="2" name="Title Placeholder 1"/>
          <p:cNvSpPr>
            <a:spLocks noGrp="1"/>
          </p:cNvSpPr>
          <p:nvPr>
            <p:ph type="title"/>
          </p:nvPr>
        </p:nvSpPr>
        <p:spPr bwMode="gray">
          <a:xfrm>
            <a:off x="457200" y="337225"/>
            <a:ext cx="8229600" cy="799032"/>
          </a:xfrm>
          <a:prstGeom prst="rect">
            <a:avLst/>
          </a:prstGeom>
        </p:spPr>
        <p:txBody>
          <a:bodyPr vert="horz" lIns="91440" tIns="45720" rIns="91440" bIns="45720" rtlCol="0" anchor="t" anchorCtr="0">
            <a:noAutofit/>
          </a:bodyPr>
          <a:lstStyle/>
          <a:p>
            <a:r>
              <a:rPr lang="en-US"/>
              <a:t>Click to edit Master title style</a:t>
            </a:r>
            <a:endParaRPr lang="nl-NL"/>
          </a:p>
        </p:txBody>
      </p:sp>
      <p:sp>
        <p:nvSpPr>
          <p:cNvPr id="3" name="Text Placeholder 2"/>
          <p:cNvSpPr>
            <a:spLocks noGrp="1"/>
          </p:cNvSpPr>
          <p:nvPr>
            <p:ph type="body" idx="1"/>
          </p:nvPr>
        </p:nvSpPr>
        <p:spPr bwMode="gray">
          <a:xfrm>
            <a:off x="457200" y="1184449"/>
            <a:ext cx="8229600" cy="3394472"/>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bwMode="gray">
          <a:xfrm>
            <a:off x="3505200" y="4773037"/>
            <a:ext cx="2133600" cy="162000"/>
          </a:xfrm>
          <a:prstGeom prst="rect">
            <a:avLst/>
          </a:prstGeom>
          <a:noFill/>
        </p:spPr>
        <p:txBody>
          <a:bodyPr vert="horz" lIns="147600" tIns="72000" rIns="91440" bIns="0" rtlCol="0" anchor="ctr">
            <a:noAutofit/>
          </a:bodyPr>
          <a:lstStyle>
            <a:lvl1pPr algn="ctr">
              <a:defRPr lang="nl-NL" sz="700" b="1" smtClean="0">
                <a:solidFill>
                  <a:schemeClr val="accent1"/>
                </a:solidFill>
              </a:defRPr>
            </a:lvl1pPr>
          </a:lstStyle>
          <a:p>
            <a:fld id="{F0FAF8E7-4D53-4E3B-8C24-4A4E6823B979}" type="datetime1">
              <a:rPr lang="en-GB" noProof="0" smtClean="0"/>
              <a:t>22/05/2022</a:t>
            </a:fld>
            <a:endParaRPr lang="en-GB" noProof="0"/>
          </a:p>
        </p:txBody>
      </p:sp>
      <p:sp>
        <p:nvSpPr>
          <p:cNvPr id="6" name="Slide Number Placeholder 5"/>
          <p:cNvSpPr>
            <a:spLocks noGrp="1"/>
          </p:cNvSpPr>
          <p:nvPr>
            <p:ph type="sldNum" sz="quarter" idx="4"/>
          </p:nvPr>
        </p:nvSpPr>
        <p:spPr bwMode="gray">
          <a:xfrm>
            <a:off x="8385243" y="4697399"/>
            <a:ext cx="346802" cy="446102"/>
          </a:xfrm>
          <a:prstGeom prst="rect">
            <a:avLst/>
          </a:prstGeom>
          <a:solidFill>
            <a:schemeClr val="accent1"/>
          </a:solidFill>
          <a:ln w="3175">
            <a:noFill/>
          </a:ln>
        </p:spPr>
        <p:txBody>
          <a:bodyPr vert="horz" wrap="none" lIns="72000" tIns="72000" rIns="72000" bIns="0" rtlCol="0" anchor="t" anchorCtr="0">
            <a:noAutofit/>
          </a:bodyPr>
          <a:lstStyle>
            <a:lvl1pPr algn="ctr">
              <a:defRPr lang="nl-NL" sz="700" b="1" smtClean="0">
                <a:solidFill>
                  <a:schemeClr val="bg1"/>
                </a:solidFill>
              </a:defRPr>
            </a:lvl1pPr>
          </a:lstStyle>
          <a:p>
            <a:fld id="{1F3F7073-2DD3-4386-BBF7-0F6C7BAF276C}" type="slidenum">
              <a:rPr lang="en-GB" noProof="0" smtClean="0">
                <a:solidFill>
                  <a:srgbClr val="FFFFFF"/>
                </a:solidFill>
              </a:rPr>
              <a:pPr/>
              <a:t>‹#›</a:t>
            </a:fld>
            <a:endParaRPr lang="en-GB" noProof="0">
              <a:solidFill>
                <a:srgbClr val="FFFFFF"/>
              </a:solidFill>
            </a:endParaRPr>
          </a:p>
        </p:txBody>
      </p:sp>
      <p:sp>
        <p:nvSpPr>
          <p:cNvPr id="22" name="AutoShape 12"/>
          <p:cNvSpPr>
            <a:spLocks noChangeAspect="1" noChangeArrowheads="1" noTextEdit="1"/>
          </p:cNvSpPr>
          <p:nvPr userDrawn="1"/>
        </p:nvSpPr>
        <p:spPr bwMode="auto">
          <a:xfrm>
            <a:off x="2862263" y="2087563"/>
            <a:ext cx="34194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2446766712"/>
      </p:ext>
    </p:extLst>
  </p:cSld>
  <p:clrMap bg1="lt1" tx1="dk1" bg2="lt2" tx2="dk2" accent1="accent1" accent2="accent2" accent3="accent3" accent4="accent4" accent5="accent5" accent6="accent6" hlink="hlink" folHlink="folHlink"/>
  <p:sldLayoutIdLst>
    <p:sldLayoutId id="2147483763" r:id="rId1"/>
    <p:sldLayoutId id="2147483861" r:id="rId2"/>
    <p:sldLayoutId id="2147483862" r:id="rId3"/>
    <p:sldLayoutId id="2147483706" r:id="rId4"/>
    <p:sldLayoutId id="2147483690" r:id="rId5"/>
    <p:sldLayoutId id="2147483704" r:id="rId6"/>
    <p:sldLayoutId id="2147483691" r:id="rId7"/>
    <p:sldLayoutId id="2147483844" r:id="rId8"/>
    <p:sldLayoutId id="2147483701" r:id="rId9"/>
    <p:sldLayoutId id="2147483840" r:id="rId10"/>
    <p:sldLayoutId id="2147483841" r:id="rId11"/>
    <p:sldLayoutId id="2147483698" r:id="rId12"/>
    <p:sldLayoutId id="2147483843" r:id="rId13"/>
    <p:sldLayoutId id="2147483857" r:id="rId14"/>
    <p:sldLayoutId id="2147483692" r:id="rId15"/>
    <p:sldLayoutId id="2147483858" r:id="rId16"/>
    <p:sldLayoutId id="2147483859" r:id="rId17"/>
    <p:sldLayoutId id="2147483762" r:id="rId18"/>
    <p:sldLayoutId id="2147483860" r:id="rId19"/>
    <p:sldLayoutId id="2147483700" r:id="rId20"/>
    <p:sldLayoutId id="2147483694" r:id="rId21"/>
    <p:sldLayoutId id="2147483854" r:id="rId22"/>
    <p:sldLayoutId id="2147483695" r:id="rId23"/>
    <p:sldLayoutId id="2147483709" r:id="rId24"/>
    <p:sldLayoutId id="2147483863" r:id="rId25"/>
  </p:sldLayoutIdLst>
  <p:transition spd="slow">
    <p:push dir="u"/>
  </p:transition>
  <p:hf hdr="0" ftr="0" dt="0"/>
  <p:txStyles>
    <p:titleStyle>
      <a:lvl1pPr algn="l" defTabSz="914400" rtl="0" eaLnBrk="1" latinLnBrk="0" hangingPunct="1">
        <a:lnSpc>
          <a:spcPct val="95000"/>
        </a:lnSpc>
        <a:spcBef>
          <a:spcPct val="0"/>
        </a:spcBef>
        <a:buNone/>
        <a:defRPr sz="2200" b="1" kern="1200">
          <a:solidFill>
            <a:schemeClr val="accent1"/>
          </a:solidFill>
          <a:latin typeface="+mj-lt"/>
          <a:ea typeface="+mj-ea"/>
          <a:cs typeface="+mj-cs"/>
        </a:defRPr>
      </a:lvl1pPr>
    </p:titleStyle>
    <p:bodyStyle>
      <a:lvl1pPr marL="179388" indent="-179388" algn="l" defTabSz="914400" rtl="0" eaLnBrk="1" latinLnBrk="0" hangingPunct="1">
        <a:lnSpc>
          <a:spcPct val="12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57188" indent="-177800" algn="l" defTabSz="914400" rtl="0" eaLnBrk="1" latinLnBrk="0" hangingPunct="1">
        <a:lnSpc>
          <a:spcPct val="120000"/>
        </a:lnSpc>
        <a:spcBef>
          <a:spcPts val="0"/>
        </a:spcBef>
        <a:buFont typeface="Arial" panose="020B0604020202020204" pitchFamily="34" charset="0"/>
        <a:buChar char="–"/>
        <a:defRPr sz="1400" kern="1200">
          <a:solidFill>
            <a:schemeClr val="tx1"/>
          </a:solidFill>
          <a:latin typeface="+mn-lt"/>
          <a:ea typeface="+mn-ea"/>
          <a:cs typeface="+mn-cs"/>
        </a:defRPr>
      </a:lvl2pPr>
      <a:lvl3pPr marL="536575" indent="-179388" algn="l" defTabSz="914400" rtl="0" eaLnBrk="1" latinLnBrk="0" hangingPunct="1">
        <a:lnSpc>
          <a:spcPct val="120000"/>
        </a:lnSpc>
        <a:spcBef>
          <a:spcPts val="0"/>
        </a:spcBef>
        <a:buFont typeface="Wingdings" panose="05000000000000000000" pitchFamily="2" charset="2"/>
        <a:buChar char="§"/>
        <a:defRPr sz="1400" kern="1200">
          <a:solidFill>
            <a:schemeClr val="tx1"/>
          </a:solidFill>
          <a:latin typeface="+mn-lt"/>
          <a:ea typeface="+mn-ea"/>
          <a:cs typeface="+mn-cs"/>
        </a:defRPr>
      </a:lvl3pPr>
      <a:lvl4pPr marL="804863" indent="-268288" algn="l" defTabSz="914400" rtl="0" eaLnBrk="1" latinLnBrk="0" hangingPunct="1">
        <a:lnSpc>
          <a:spcPct val="120000"/>
        </a:lnSpc>
        <a:spcBef>
          <a:spcPts val="0"/>
        </a:spcBef>
        <a:buFont typeface="Arial" panose="020B0604020202020204" pitchFamily="34" charset="0"/>
        <a:buChar char="–"/>
        <a:defRPr sz="1400" kern="1200">
          <a:solidFill>
            <a:schemeClr val="tx1"/>
          </a:solidFill>
          <a:latin typeface="+mn-lt"/>
          <a:ea typeface="+mn-ea"/>
          <a:cs typeface="+mn-cs"/>
        </a:defRPr>
      </a:lvl4pPr>
      <a:lvl5pPr marL="0" indent="0" algn="l" defTabSz="914400" rtl="0" eaLnBrk="1" latinLnBrk="0" hangingPunct="1">
        <a:lnSpc>
          <a:spcPct val="120000"/>
        </a:lnSpc>
        <a:spcBef>
          <a:spcPts val="0"/>
        </a:spcBef>
        <a:buFont typeface="Arial" panose="020B0604020202020204" pitchFamily="34" charset="0"/>
        <a:buNone/>
        <a:defRPr sz="1400" b="1" kern="1200">
          <a:solidFill>
            <a:schemeClr val="accen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2.xml"/><Relationship Id="rId7" Type="http://schemas.openxmlformats.org/officeDocument/2006/relationships/oleObject" Target="../embeddings/oleObject3.bin"/><Relationship Id="rId2" Type="http://schemas.openxmlformats.org/officeDocument/2006/relationships/tags" Target="../tags/tag11.xml"/><Relationship Id="rId1" Type="http://schemas.openxmlformats.org/officeDocument/2006/relationships/vmlDrawing" Target="../drawings/vmlDrawing3.vml"/><Relationship Id="rId6" Type="http://schemas.openxmlformats.org/officeDocument/2006/relationships/image" Target="../media/image6.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8.xml"/><Relationship Id="rId1" Type="http://schemas.openxmlformats.org/officeDocument/2006/relationships/vmlDrawing" Target="../drawings/vmlDrawing9.vml"/><Relationship Id="rId6" Type="http://schemas.openxmlformats.org/officeDocument/2006/relationships/image" Target="../media/image29.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4.xml"/><Relationship Id="rId7" Type="http://schemas.openxmlformats.org/officeDocument/2006/relationships/image" Target="../media/image37.jpeg"/><Relationship Id="rId2" Type="http://schemas.openxmlformats.org/officeDocument/2006/relationships/tags" Target="../tags/tag39.xml"/><Relationship Id="rId1" Type="http://schemas.openxmlformats.org/officeDocument/2006/relationships/vmlDrawing" Target="../drawings/vmlDrawing10.vml"/><Relationship Id="rId6" Type="http://schemas.openxmlformats.org/officeDocument/2006/relationships/image" Target="../media/image1.emf"/><Relationship Id="rId11" Type="http://schemas.openxmlformats.org/officeDocument/2006/relationships/image" Target="../media/image41.jpeg"/><Relationship Id="rId5" Type="http://schemas.openxmlformats.org/officeDocument/2006/relationships/oleObject" Target="../embeddings/oleObject9.bin"/><Relationship Id="rId10" Type="http://schemas.openxmlformats.org/officeDocument/2006/relationships/image" Target="../media/image40.jpeg"/><Relationship Id="rId4" Type="http://schemas.openxmlformats.org/officeDocument/2006/relationships/notesSlide" Target="../notesSlides/notesSlide11.xml"/><Relationship Id="rId9" Type="http://schemas.openxmlformats.org/officeDocument/2006/relationships/image" Target="../media/image39.jpe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3.xml"/><Relationship Id="rId1" Type="http://schemas.openxmlformats.org/officeDocument/2006/relationships/vmlDrawing" Target="../drawings/vmlDrawing4.v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media/image12.png"/><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11.emf"/><Relationship Id="rId2" Type="http://schemas.openxmlformats.org/officeDocument/2006/relationships/tags" Target="../tags/tag15.xml"/><Relationship Id="rId1" Type="http://schemas.openxmlformats.org/officeDocument/2006/relationships/vmlDrawing" Target="../drawings/vmlDrawing6.vml"/><Relationship Id="rId6" Type="http://schemas.openxmlformats.org/officeDocument/2006/relationships/tags" Target="../tags/tag19.xml"/><Relationship Id="rId11" Type="http://schemas.openxmlformats.org/officeDocument/2006/relationships/oleObject" Target="../embeddings/oleObject6.bin"/><Relationship Id="rId5" Type="http://schemas.openxmlformats.org/officeDocument/2006/relationships/tags" Target="../tags/tag18.xml"/><Relationship Id="rId10" Type="http://schemas.openxmlformats.org/officeDocument/2006/relationships/notesSlide" Target="../notesSlides/notesSlide3.xml"/><Relationship Id="rId4" Type="http://schemas.openxmlformats.org/officeDocument/2006/relationships/tags" Target="../tags/tag17.xml"/><Relationship Id="rId9" Type="http://schemas.openxmlformats.org/officeDocument/2006/relationships/slideLayout" Target="../slideLayouts/slideLayout25.xml"/><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notesSlide" Target="../notesSlides/notesSlide4.xml"/><Relationship Id="rId3" Type="http://schemas.openxmlformats.org/officeDocument/2006/relationships/tags" Target="../tags/tag23.xml"/><Relationship Id="rId21" Type="http://schemas.openxmlformats.org/officeDocument/2006/relationships/image" Target="../media/image14.png"/><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slideLayout" Target="../slideLayouts/slideLayout25.xml"/><Relationship Id="rId25" Type="http://schemas.openxmlformats.org/officeDocument/2006/relationships/image" Target="../media/image16.png"/><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image" Target="../media/image11.emf"/><Relationship Id="rId1" Type="http://schemas.openxmlformats.org/officeDocument/2006/relationships/vmlDrawing" Target="../drawings/vmlDrawing7.vml"/><Relationship Id="rId6" Type="http://schemas.openxmlformats.org/officeDocument/2006/relationships/tags" Target="../tags/tag26.xml"/><Relationship Id="rId11" Type="http://schemas.openxmlformats.org/officeDocument/2006/relationships/tags" Target="../tags/tag31.xml"/><Relationship Id="rId24" Type="http://schemas.openxmlformats.org/officeDocument/2006/relationships/chart" Target="../charts/chart1.xml"/><Relationship Id="rId5" Type="http://schemas.openxmlformats.org/officeDocument/2006/relationships/tags" Target="../tags/tag25.xml"/><Relationship Id="rId15" Type="http://schemas.openxmlformats.org/officeDocument/2006/relationships/tags" Target="../tags/tag35.xml"/><Relationship Id="rId23" Type="http://schemas.microsoft.com/office/2007/relationships/hdphoto" Target="../media/hdphoto1.wdp"/><Relationship Id="rId10" Type="http://schemas.openxmlformats.org/officeDocument/2006/relationships/tags" Target="../tags/tag30.xml"/><Relationship Id="rId19" Type="http://schemas.openxmlformats.org/officeDocument/2006/relationships/oleObject" Target="../embeddings/oleObject7.bin"/><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 Id="rId22"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21.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tags" Target="../tags/tag37.xml"/><Relationship Id="rId1" Type="http://schemas.openxmlformats.org/officeDocument/2006/relationships/vmlDrawing" Target="../drawings/vmlDrawing8.vml"/><Relationship Id="rId6" Type="http://schemas.openxmlformats.org/officeDocument/2006/relationships/image" Target="../media/image11.emf"/><Relationship Id="rId11" Type="http://schemas.openxmlformats.org/officeDocument/2006/relationships/image" Target="../media/image24.png"/><Relationship Id="rId5" Type="http://schemas.openxmlformats.org/officeDocument/2006/relationships/oleObject" Target="../embeddings/oleObject8.bin"/><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notesSlide" Target="../notesSlides/notesSlide7.xml"/><Relationship Id="rId9" Type="http://schemas.openxmlformats.org/officeDocument/2006/relationships/image" Target="../media/image22.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F6732C5-3049-4807-BB9B-17983B223EEB}"/>
              </a:ext>
            </a:extLst>
          </p:cNvPr>
          <p:cNvGraphicFramePr>
            <a:graphicFrameLocks noChangeAspect="1"/>
          </p:cNvGraphicFramePr>
          <p:nvPr>
            <p:custDataLst>
              <p:tags r:id="rId2"/>
            </p:custDataLst>
            <p:extLst>
              <p:ext uri="{D42A27DB-BD31-4B8C-83A1-F6EECF244321}">
                <p14:modId xmlns:p14="http://schemas.microsoft.com/office/powerpoint/2010/main" val="2477531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1" name="think-cell Slide" r:id="rId7" imgW="359" imgH="360" progId="TCLayout.ActiveDocument.1">
                  <p:embed/>
                </p:oleObj>
              </mc:Choice>
              <mc:Fallback>
                <p:oleObj name="think-cell Slide" r:id="rId7" imgW="359" imgH="360" progId="TCLayout.ActiveDocument.1">
                  <p:embed/>
                  <p:pic>
                    <p:nvPicPr>
                      <p:cNvPr id="5" name="Object 4" hidden="1">
                        <a:extLst>
                          <a:ext uri="{FF2B5EF4-FFF2-40B4-BE49-F238E27FC236}">
                            <a16:creationId xmlns:a16="http://schemas.microsoft.com/office/drawing/2014/main" id="{DF6732C5-3049-4807-BB9B-17983B223EE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C5C0D59-849E-4F1F-A0B0-7CD693A415D9}"/>
              </a:ext>
            </a:extLst>
          </p:cNvPr>
          <p:cNvSpPr/>
          <p:nvPr>
            <p:custDataLst>
              <p:tags r:id="rId3"/>
            </p:custDataLst>
          </p:nvPr>
        </p:nvSpPr>
        <p:spPr>
          <a:xfrm>
            <a:off x="0" y="0"/>
            <a:ext cx="158750" cy="158750"/>
          </a:xfrm>
          <a:prstGeom prst="rect">
            <a:avLst/>
          </a:prstGeom>
          <a:solidFill>
            <a:srgbClr val="3D7EDB"/>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2" name="Title 1">
            <a:extLst>
              <a:ext uri="{FF2B5EF4-FFF2-40B4-BE49-F238E27FC236}">
                <a16:creationId xmlns:a16="http://schemas.microsoft.com/office/drawing/2014/main" id="{BEC8E343-1D13-4E28-8D71-922B6DC41DE5}"/>
              </a:ext>
            </a:extLst>
          </p:cNvPr>
          <p:cNvSpPr>
            <a:spLocks noGrp="1"/>
          </p:cNvSpPr>
          <p:nvPr>
            <p:ph type="ctrTitle"/>
          </p:nvPr>
        </p:nvSpPr>
        <p:spPr/>
        <p:txBody>
          <a:bodyPr vert="horz"/>
          <a:lstStyle/>
          <a:p>
            <a:r>
              <a:rPr lang="en-GB" dirty="0">
                <a:effectLst>
                  <a:outerShdw blurRad="38100" dist="38100" dir="2700000" algn="tl">
                    <a:srgbClr val="000000">
                      <a:alpha val="43137"/>
                    </a:srgbClr>
                  </a:outerShdw>
                </a:effectLst>
              </a:rPr>
              <a:t>A path to new packaging steel</a:t>
            </a:r>
            <a:br>
              <a:rPr lang="en-GB"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sp>
        <p:nvSpPr>
          <p:cNvPr id="6" name="Title 1">
            <a:extLst>
              <a:ext uri="{FF2B5EF4-FFF2-40B4-BE49-F238E27FC236}">
                <a16:creationId xmlns:a16="http://schemas.microsoft.com/office/drawing/2014/main" id="{F3AC6966-727D-7560-2CD7-DFD929F24800}"/>
              </a:ext>
            </a:extLst>
          </p:cNvPr>
          <p:cNvSpPr txBox="1">
            <a:spLocks/>
          </p:cNvSpPr>
          <p:nvPr/>
        </p:nvSpPr>
        <p:spPr bwMode="gray">
          <a:xfrm>
            <a:off x="457200" y="3314231"/>
            <a:ext cx="8229600" cy="1102519"/>
          </a:xfrm>
          <a:prstGeom prst="rect">
            <a:avLst/>
          </a:prstGeom>
        </p:spPr>
        <p:txBody>
          <a:bodyPr vert="horz" lIns="91440" tIns="45720" rIns="91440" bIns="45720" rtlCol="0" anchor="t" anchorCtr="0">
            <a:noAutofit/>
          </a:bodyPr>
          <a:lstStyle>
            <a:lvl1pPr algn="l" defTabSz="914400" rtl="0" eaLnBrk="1" latinLnBrk="0" hangingPunct="1">
              <a:lnSpc>
                <a:spcPct val="95000"/>
              </a:lnSpc>
              <a:spcBef>
                <a:spcPct val="0"/>
              </a:spcBef>
              <a:buNone/>
              <a:defRPr sz="4000" b="0" kern="1200" cap="none" baseline="0">
                <a:solidFill>
                  <a:schemeClr val="bg1"/>
                </a:solidFill>
                <a:latin typeface="+mj-lt"/>
                <a:ea typeface="+mj-ea"/>
                <a:cs typeface="+mj-cs"/>
              </a:defRPr>
            </a:lvl1pPr>
          </a:lstStyle>
          <a:p>
            <a:r>
              <a:rPr lang="en-GB" sz="2800" dirty="0">
                <a:effectLst>
                  <a:outerShdw blurRad="38100" dist="38100" dir="2700000" algn="tl">
                    <a:srgbClr val="000000">
                      <a:alpha val="43137"/>
                    </a:srgbClr>
                  </a:outerShdw>
                </a:effectLst>
              </a:rPr>
              <a:t>Global Packaged Summit </a:t>
            </a:r>
          </a:p>
          <a:p>
            <a:r>
              <a:rPr lang="en-GB" sz="1800" dirty="0">
                <a:effectLst>
                  <a:outerShdw blurRad="38100" dist="38100" dir="2700000" algn="tl">
                    <a:srgbClr val="000000">
                      <a:alpha val="43137"/>
                    </a:srgbClr>
                  </a:outerShdw>
                </a:effectLst>
              </a:rPr>
              <a:t>23-24 May 2022 Brussels – Armin von </a:t>
            </a:r>
            <a:r>
              <a:rPr lang="en-GB" sz="1800" dirty="0" err="1">
                <a:effectLst>
                  <a:outerShdw blurRad="38100" dist="38100" dir="2700000" algn="tl">
                    <a:srgbClr val="000000">
                      <a:alpha val="43137"/>
                    </a:srgbClr>
                  </a:outerShdw>
                </a:effectLst>
              </a:rPr>
              <a:t>Keitz</a:t>
            </a:r>
            <a:br>
              <a:rPr lang="en-GB"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477189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0143082-FEBF-4B43-9B26-016B10948F8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1" name="think-cell Slide" r:id="rId4" imgW="359" imgH="360" progId="TCLayout.ActiveDocument.1">
                  <p:embed/>
                </p:oleObj>
              </mc:Choice>
              <mc:Fallback>
                <p:oleObj name="think-cell Slide" r:id="rId4" imgW="359" imgH="360" progId="TCLayout.ActiveDocument.1">
                  <p:embed/>
                  <p:pic>
                    <p:nvPicPr>
                      <p:cNvPr id="8" name="Object 7" hidden="1">
                        <a:extLst>
                          <a:ext uri="{FF2B5EF4-FFF2-40B4-BE49-F238E27FC236}">
                            <a16:creationId xmlns:a16="http://schemas.microsoft.com/office/drawing/2014/main" id="{60143082-FEBF-4B43-9B26-016B10948F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7B12BB97-A943-4CC6-9DCF-E4FD01DB6BD7}"/>
              </a:ext>
            </a:extLst>
          </p:cNvPr>
          <p:cNvSpPr>
            <a:spLocks noGrp="1"/>
          </p:cNvSpPr>
          <p:nvPr>
            <p:ph type="title"/>
          </p:nvPr>
        </p:nvSpPr>
        <p:spPr/>
        <p:txBody>
          <a:bodyPr vert="horz"/>
          <a:lstStyle/>
          <a:p>
            <a:r>
              <a:rPr lang="en-GB" dirty="0"/>
              <a:t>Short term decarbonisation</a:t>
            </a:r>
          </a:p>
        </p:txBody>
      </p:sp>
      <p:sp>
        <p:nvSpPr>
          <p:cNvPr id="7" name="Content Placeholder 6">
            <a:extLst>
              <a:ext uri="{FF2B5EF4-FFF2-40B4-BE49-F238E27FC236}">
                <a16:creationId xmlns:a16="http://schemas.microsoft.com/office/drawing/2014/main" id="{EC4ACC33-5895-4BC3-A8F2-505CD813150B}"/>
              </a:ext>
            </a:extLst>
          </p:cNvPr>
          <p:cNvSpPr>
            <a:spLocks noGrp="1"/>
          </p:cNvSpPr>
          <p:nvPr>
            <p:ph idx="1"/>
          </p:nvPr>
        </p:nvSpPr>
        <p:spPr>
          <a:xfrm>
            <a:off x="457201" y="1184449"/>
            <a:ext cx="4276164" cy="3394472"/>
          </a:xfrm>
        </p:spPr>
        <p:txBody>
          <a:bodyPr/>
          <a:lstStyle/>
          <a:p>
            <a:pPr marL="0" indent="0">
              <a:buNone/>
            </a:pPr>
            <a:r>
              <a:rPr lang="en-GB" sz="1600" b="1" dirty="0">
                <a:solidFill>
                  <a:schemeClr val="tx1"/>
                </a:solidFill>
              </a:rPr>
              <a:t>Recycling rate</a:t>
            </a:r>
            <a:r>
              <a:rPr lang="en-GB" sz="1600" b="1" dirty="0"/>
              <a:t> and r</a:t>
            </a:r>
            <a:r>
              <a:rPr lang="en-GB" sz="1600" b="1" dirty="0">
                <a:solidFill>
                  <a:schemeClr val="tx1"/>
                </a:solidFill>
              </a:rPr>
              <a:t>ecycled content </a:t>
            </a:r>
          </a:p>
          <a:p>
            <a:pPr marL="0" indent="0">
              <a:buNone/>
            </a:pPr>
            <a:endParaRPr lang="en-GB" b="1" dirty="0">
              <a:solidFill>
                <a:schemeClr val="tx1"/>
              </a:solidFill>
            </a:endParaRPr>
          </a:p>
          <a:p>
            <a:r>
              <a:rPr lang="en-GB" b="1" dirty="0">
                <a:solidFill>
                  <a:schemeClr val="accent1"/>
                </a:solidFill>
              </a:rPr>
              <a:t>Recycling rate: </a:t>
            </a:r>
            <a:r>
              <a:rPr lang="en-GB" dirty="0"/>
              <a:t>all steel placed on the market is an investment into the future and each recycling loop of this can brings a return and is a step towards decarbonisation. </a:t>
            </a:r>
          </a:p>
          <a:p>
            <a:endParaRPr lang="en-GB" dirty="0"/>
          </a:p>
          <a:p>
            <a:endParaRPr lang="en-GB" dirty="0"/>
          </a:p>
          <a:p>
            <a:r>
              <a:rPr lang="en-GB" b="1" dirty="0">
                <a:solidFill>
                  <a:schemeClr val="accent1"/>
                </a:solidFill>
              </a:rPr>
              <a:t>Recycled content: </a:t>
            </a:r>
            <a:r>
              <a:rPr lang="en-GB" b="0" dirty="0">
                <a:solidFill>
                  <a:schemeClr val="tx1"/>
                </a:solidFill>
              </a:rPr>
              <a:t>every tonne of secondary packaging scrap used in production of new Steel for </a:t>
            </a:r>
            <a:r>
              <a:rPr lang="en-GB" dirty="0"/>
              <a:t>P</a:t>
            </a:r>
            <a:r>
              <a:rPr lang="en-GB" b="0" dirty="0">
                <a:solidFill>
                  <a:schemeClr val="tx1"/>
                </a:solidFill>
              </a:rPr>
              <a:t>ackaging replaces the same volume of virgin steel and reduces carbon emissions significantly. </a:t>
            </a:r>
          </a:p>
          <a:p>
            <a:pPr marL="0" indent="0">
              <a:buNone/>
            </a:pPr>
            <a:endParaRPr lang="en-GB" dirty="0"/>
          </a:p>
          <a:p>
            <a:pPr marL="342900" indent="-342900">
              <a:buFont typeface="+mj-lt"/>
              <a:buAutoNum type="arabicPeriod"/>
            </a:pPr>
            <a:endParaRPr lang="nl-NL" dirty="0"/>
          </a:p>
        </p:txBody>
      </p:sp>
      <p:sp>
        <p:nvSpPr>
          <p:cNvPr id="5" name="Slide Number Placeholder 4">
            <a:extLst>
              <a:ext uri="{FF2B5EF4-FFF2-40B4-BE49-F238E27FC236}">
                <a16:creationId xmlns:a16="http://schemas.microsoft.com/office/drawing/2014/main" id="{76194DDC-D063-44BB-8E78-9DD7DF8A9C59}"/>
              </a:ext>
            </a:extLst>
          </p:cNvPr>
          <p:cNvSpPr>
            <a:spLocks noGrp="1"/>
          </p:cNvSpPr>
          <p:nvPr>
            <p:ph type="sldNum" sz="quarter" idx="12"/>
          </p:nvPr>
        </p:nvSpPr>
        <p:spPr/>
        <p:txBody>
          <a:bodyPr/>
          <a:lstStyle/>
          <a:p>
            <a:fld id="{1F3F7073-2DD3-4386-BBF7-0F6C7BAF276C}" type="slidenum">
              <a:rPr lang="en-GB" noProof="0" smtClean="0">
                <a:solidFill>
                  <a:srgbClr val="FFFFFF"/>
                </a:solidFill>
              </a:rPr>
              <a:pPr/>
              <a:t>10</a:t>
            </a:fld>
            <a:endParaRPr lang="en-GB" noProof="0">
              <a:solidFill>
                <a:srgbClr val="FFFFFF"/>
              </a:solidFill>
            </a:endParaRPr>
          </a:p>
        </p:txBody>
      </p:sp>
      <p:pic>
        <p:nvPicPr>
          <p:cNvPr id="33798" name="Picture 6" descr="Stacked Bales Tin Metal Recycling High Resolution Stock Photography and  Images - Alamy">
            <a:extLst>
              <a:ext uri="{FF2B5EF4-FFF2-40B4-BE49-F238E27FC236}">
                <a16:creationId xmlns:a16="http://schemas.microsoft.com/office/drawing/2014/main" id="{E8BBA003-5F96-7180-F7B1-86737608ED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b="6566"/>
          <a:stretch/>
        </p:blipFill>
        <p:spPr bwMode="auto">
          <a:xfrm>
            <a:off x="5713023" y="0"/>
            <a:ext cx="343913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59850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75000"/>
            <a:lumOff val="2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0407B3A-2D81-4BEB-8808-276C0F782C15}"/>
              </a:ext>
            </a:extLst>
          </p:cNvPr>
          <p:cNvSpPr>
            <a:spLocks noGrp="1"/>
          </p:cNvSpPr>
          <p:nvPr>
            <p:ph type="pic" idx="13"/>
          </p:nvPr>
        </p:nvSpPr>
        <p:spPr>
          <a:solidFill>
            <a:schemeClr val="bg1"/>
          </a:solidFill>
        </p:spPr>
      </p:sp>
      <p:sp>
        <p:nvSpPr>
          <p:cNvPr id="3" name="Content Placeholder 2">
            <a:extLst>
              <a:ext uri="{FF2B5EF4-FFF2-40B4-BE49-F238E27FC236}">
                <a16:creationId xmlns:a16="http://schemas.microsoft.com/office/drawing/2014/main" id="{1AB48A34-C200-48F5-8C3B-D8949B792C65}"/>
              </a:ext>
            </a:extLst>
          </p:cNvPr>
          <p:cNvSpPr>
            <a:spLocks noGrp="1"/>
          </p:cNvSpPr>
          <p:nvPr>
            <p:ph idx="1"/>
          </p:nvPr>
        </p:nvSpPr>
        <p:spPr>
          <a:xfrm>
            <a:off x="457200" y="1641763"/>
            <a:ext cx="3740149" cy="2820169"/>
          </a:xfrm>
        </p:spPr>
        <p:txBody>
          <a:bodyPr/>
          <a:lstStyle/>
          <a:p>
            <a:pPr fontAlgn="base"/>
            <a:r>
              <a:rPr lang="en-US" sz="1800" b="1"/>
              <a:t>84%</a:t>
            </a:r>
            <a:r>
              <a:rPr lang="en-US" sz="1800"/>
              <a:t> </a:t>
            </a:r>
            <a:r>
              <a:rPr lang="en-US"/>
              <a:t>of steel packaging is recycled in Europe</a:t>
            </a:r>
          </a:p>
          <a:p>
            <a:pPr fontAlgn="base"/>
            <a:r>
              <a:rPr lang="en-US"/>
              <a:t>Because steel has </a:t>
            </a:r>
            <a:r>
              <a:rPr lang="en-US" sz="1800" b="1"/>
              <a:t>magnetic</a:t>
            </a:r>
            <a:r>
              <a:rPr lang="en-US"/>
              <a:t> properties, it can be easily recovered from all efficient waste streams.</a:t>
            </a:r>
          </a:p>
          <a:p>
            <a:pPr marL="0" indent="0" fontAlgn="base">
              <a:buNone/>
            </a:pPr>
            <a:endParaRPr lang="en-GB" b="1" cap="all"/>
          </a:p>
        </p:txBody>
      </p:sp>
      <p:sp>
        <p:nvSpPr>
          <p:cNvPr id="5" name="Title 4">
            <a:extLst>
              <a:ext uri="{FF2B5EF4-FFF2-40B4-BE49-F238E27FC236}">
                <a16:creationId xmlns:a16="http://schemas.microsoft.com/office/drawing/2014/main" id="{84A9F467-5385-4ED5-B3EB-990B63062987}"/>
              </a:ext>
            </a:extLst>
          </p:cNvPr>
          <p:cNvSpPr>
            <a:spLocks noGrp="1"/>
          </p:cNvSpPr>
          <p:nvPr>
            <p:ph type="title"/>
          </p:nvPr>
        </p:nvSpPr>
        <p:spPr/>
        <p:txBody>
          <a:bodyPr/>
          <a:lstStyle/>
          <a:p>
            <a:r>
              <a:rPr lang="en-US"/>
              <a:t>Steel is the most recycled material in the world</a:t>
            </a:r>
          </a:p>
        </p:txBody>
      </p:sp>
      <p:sp>
        <p:nvSpPr>
          <p:cNvPr id="4" name="Slide Number Placeholder 3">
            <a:extLst>
              <a:ext uri="{FF2B5EF4-FFF2-40B4-BE49-F238E27FC236}">
                <a16:creationId xmlns:a16="http://schemas.microsoft.com/office/drawing/2014/main" id="{A58C771C-5B23-49C4-B1D7-D3247B8CFE18}"/>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F3F7073-2DD3-4386-BBF7-0F6C7BAF276C}" type="slidenum">
              <a:rPr kumimoji="0" lang="en-GB" sz="7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GB" sz="700" b="1" i="0" u="none" strike="noStrike" kern="1200" cap="none" spc="0" normalizeH="0" baseline="0" noProof="0">
              <a:ln>
                <a:noFill/>
              </a:ln>
              <a:solidFill>
                <a:srgbClr val="FFFFFF"/>
              </a:solidFill>
              <a:effectLst/>
              <a:uLnTx/>
              <a:uFillTx/>
              <a:latin typeface="Arial"/>
              <a:ea typeface="+mn-ea"/>
              <a:cs typeface="+mn-cs"/>
            </a:endParaRPr>
          </a:p>
        </p:txBody>
      </p:sp>
      <p:pic>
        <p:nvPicPr>
          <p:cNvPr id="15364" name="Picture 4" descr="No alternative text description for this image">
            <a:extLst>
              <a:ext uri="{FF2B5EF4-FFF2-40B4-BE49-F238E27FC236}">
                <a16:creationId xmlns:a16="http://schemas.microsoft.com/office/drawing/2014/main" id="{736EB7C2-22CF-4E4C-962D-217970C2A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927" y="83595"/>
            <a:ext cx="4558145" cy="4558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25291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a:t>Packaging steel is a closed loop in recycling</a:t>
            </a:r>
          </a:p>
        </p:txBody>
      </p:sp>
      <p:sp>
        <p:nvSpPr>
          <p:cNvPr id="45" name="Tijdelijke aanduiding voor verticale tekst 44">
            <a:extLst>
              <a:ext uri="{FF2B5EF4-FFF2-40B4-BE49-F238E27FC236}">
                <a16:creationId xmlns:a16="http://schemas.microsoft.com/office/drawing/2014/main" id="{8999620C-967C-4648-9DE7-468AD94F6357}"/>
              </a:ext>
            </a:extLst>
          </p:cNvPr>
          <p:cNvSpPr>
            <a:spLocks noGrp="1"/>
          </p:cNvSpPr>
          <p:nvPr>
            <p:ph idx="1"/>
          </p:nvPr>
        </p:nvSpPr>
        <p:spPr>
          <a:xfrm>
            <a:off x="411955" y="4061757"/>
            <a:ext cx="8385243" cy="635642"/>
          </a:xfrm>
        </p:spPr>
        <p:txBody>
          <a:bodyPr>
            <a:scene3d>
              <a:camera prst="orthographicFront"/>
              <a:lightRig rig="sunrise" dir="t"/>
            </a:scene3d>
            <a:sp3d extrusionH="57150" prstMaterial="metal">
              <a:bevelT w="82550" h="38100" prst="coolSlant"/>
            </a:sp3d>
          </a:bodyPr>
          <a:lstStyle/>
          <a:p>
            <a:pPr marL="0" indent="0" algn="ctr" fontAlgn="base">
              <a:buNone/>
            </a:pPr>
            <a:r>
              <a:rPr lang="en-US" sz="1600">
                <a:effectLst>
                  <a:reflection endPos="0" dist="50800" dir="5400000" sy="-100000" algn="bl" rotWithShape="0"/>
                </a:effectLst>
              </a:rPr>
              <a:t>Steel is the </a:t>
            </a:r>
            <a:r>
              <a:rPr lang="en-US" sz="1600" b="1" i="1">
                <a:effectLst>
                  <a:reflection endPos="0" dist="50800" dir="5400000" sy="-100000" algn="bl" rotWithShape="0"/>
                </a:effectLst>
              </a:rPr>
              <a:t>only</a:t>
            </a:r>
            <a:r>
              <a:rPr lang="en-US" sz="1600">
                <a:effectLst>
                  <a:reflection endPos="0" dist="50800" dir="5400000" sy="-100000" algn="bl" rotWithShape="0"/>
                </a:effectLst>
              </a:rPr>
              <a:t> material with a closed recycling loop. Steel is not consumed. </a:t>
            </a:r>
            <a:r>
              <a:rPr lang="en-US" sz="1600"/>
              <a:t>Steel is a permanent material that can be </a:t>
            </a:r>
            <a:r>
              <a:rPr lang="en-US" sz="1600" b="1" i="1"/>
              <a:t>infinitely recycled without any loss of quality</a:t>
            </a:r>
          </a:p>
          <a:p>
            <a:pPr marL="0" indent="0">
              <a:buNone/>
            </a:pPr>
            <a:endParaRPr lang="en-GB">
              <a:effectLst/>
            </a:endParaRPr>
          </a:p>
        </p:txBody>
      </p:sp>
      <p:sp>
        <p:nvSpPr>
          <p:cNvPr id="4" name="Tijdelijke aanduiding voor dianummer 3">
            <a:extLst>
              <a:ext uri="{FF2B5EF4-FFF2-40B4-BE49-F238E27FC236}">
                <a16:creationId xmlns:a16="http://schemas.microsoft.com/office/drawing/2014/main" id="{BF44B9F3-435C-4C52-89A5-9A0A822AECD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DDAB9-5990-43D2-A618-0ACEEA5B1886}" type="slidenum">
              <a:rPr kumimoji="0" lang="nl-NL" sz="7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l-NL" sz="700" b="1"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5B85E347-24EF-4437-8DF0-293EB2290C99}"/>
              </a:ext>
            </a:extLst>
          </p:cNvPr>
          <p:cNvPicPr>
            <a:picLocks noChangeAspect="1"/>
          </p:cNvPicPr>
          <p:nvPr/>
        </p:nvPicPr>
        <p:blipFill>
          <a:blip r:embed="rId3"/>
          <a:stretch>
            <a:fillRect/>
          </a:stretch>
        </p:blipFill>
        <p:spPr>
          <a:xfrm>
            <a:off x="949531" y="859636"/>
            <a:ext cx="5099508" cy="2945476"/>
          </a:xfrm>
          <a:prstGeom prst="rect">
            <a:avLst/>
          </a:prstGeom>
        </p:spPr>
      </p:pic>
      <p:pic>
        <p:nvPicPr>
          <p:cNvPr id="9" name="Picture 4" descr="Metal Recycles Forever - raising awareness of steel recycling in Germany,  one can at a time - APEAL">
            <a:extLst>
              <a:ext uri="{FF2B5EF4-FFF2-40B4-BE49-F238E27FC236}">
                <a16:creationId xmlns:a16="http://schemas.microsoft.com/office/drawing/2014/main" id="{FECCA2A7-6F1A-47E6-AE2E-D1BC052371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1370" y="1521225"/>
            <a:ext cx="1801042" cy="189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22748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81DB38-A14D-440C-BAE6-94BCAE5FC3B2}"/>
              </a:ext>
            </a:extLst>
          </p:cNvPr>
          <p:cNvSpPr>
            <a:spLocks noGrp="1"/>
          </p:cNvSpPr>
          <p:nvPr>
            <p:ph idx="1"/>
          </p:nvPr>
        </p:nvSpPr>
        <p:spPr>
          <a:xfrm>
            <a:off x="226611" y="1379032"/>
            <a:ext cx="4663441" cy="3394472"/>
          </a:xfrm>
        </p:spPr>
        <p:txBody>
          <a:bodyPr/>
          <a:lstStyle/>
          <a:p>
            <a:r>
              <a:rPr lang="en-GB" dirty="0"/>
              <a:t>Returning steel cans enables average savings of 1.67 tonnes of CO</a:t>
            </a:r>
            <a:r>
              <a:rPr lang="en-GB" baseline="-25000" dirty="0"/>
              <a:t>2</a:t>
            </a:r>
            <a:r>
              <a:rPr lang="en-GB" dirty="0"/>
              <a:t>/tonne material and material savings: </a:t>
            </a:r>
          </a:p>
          <a:p>
            <a:endParaRPr lang="en-GB" dirty="0"/>
          </a:p>
          <a:p>
            <a:r>
              <a:rPr lang="en-GB" dirty="0"/>
              <a:t>Over 1,400 kg of iron ore, 740 kg of coal, and 120 kg of limestone are saved for every 1,000 kg of steel scrap made into new steel.</a:t>
            </a:r>
          </a:p>
          <a:p>
            <a:endParaRPr lang="en-GB" dirty="0"/>
          </a:p>
          <a:p>
            <a:endParaRPr lang="en-US" dirty="0"/>
          </a:p>
        </p:txBody>
      </p:sp>
      <p:sp>
        <p:nvSpPr>
          <p:cNvPr id="4" name="Title 3">
            <a:extLst>
              <a:ext uri="{FF2B5EF4-FFF2-40B4-BE49-F238E27FC236}">
                <a16:creationId xmlns:a16="http://schemas.microsoft.com/office/drawing/2014/main" id="{CAB30FBD-6DEB-4551-BC6C-10CDC467BE0A}"/>
              </a:ext>
            </a:extLst>
          </p:cNvPr>
          <p:cNvSpPr>
            <a:spLocks noGrp="1"/>
          </p:cNvSpPr>
          <p:nvPr>
            <p:ph type="title"/>
          </p:nvPr>
        </p:nvSpPr>
        <p:spPr>
          <a:xfrm>
            <a:off x="396940" y="369996"/>
            <a:ext cx="6372971" cy="799032"/>
          </a:xfrm>
        </p:spPr>
        <p:txBody>
          <a:bodyPr/>
          <a:lstStyle/>
          <a:p>
            <a:r>
              <a:rPr lang="en-US" dirty="0"/>
              <a:t>Steel recycling savings</a:t>
            </a:r>
          </a:p>
        </p:txBody>
      </p:sp>
      <p:sp>
        <p:nvSpPr>
          <p:cNvPr id="2" name="TextBox 1">
            <a:extLst>
              <a:ext uri="{FF2B5EF4-FFF2-40B4-BE49-F238E27FC236}">
                <a16:creationId xmlns:a16="http://schemas.microsoft.com/office/drawing/2014/main" id="{EB39B94C-836B-4A4B-80DD-21616130A923}"/>
              </a:ext>
            </a:extLst>
          </p:cNvPr>
          <p:cNvSpPr txBox="1"/>
          <p:nvPr/>
        </p:nvSpPr>
        <p:spPr>
          <a:xfrm>
            <a:off x="0" y="4958834"/>
            <a:ext cx="992579"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mn-cs"/>
              </a:rPr>
              <a:t>Data source: worldsteel</a:t>
            </a:r>
          </a:p>
        </p:txBody>
      </p:sp>
      <p:pic>
        <p:nvPicPr>
          <p:cNvPr id="34818" name="Picture 2" descr="Steel recycling: Attributes and benefits">
            <a:extLst>
              <a:ext uri="{FF2B5EF4-FFF2-40B4-BE49-F238E27FC236}">
                <a16:creationId xmlns:a16="http://schemas.microsoft.com/office/drawing/2014/main" id="{F72B6D63-1C2B-B25F-388F-D8903CE0F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6643" y="-1304"/>
            <a:ext cx="3696637" cy="5144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24187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8EF1D6-2012-284A-ACB3-133557510B5B}"/>
              </a:ext>
            </a:extLst>
          </p:cNvPr>
          <p:cNvSpPr/>
          <p:nvPr/>
        </p:nvSpPr>
        <p:spPr>
          <a:xfrm>
            <a:off x="4668388" y="2477147"/>
            <a:ext cx="365799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- 0.016t CO</a:t>
            </a:r>
            <a:r>
              <a:rPr kumimoji="0" lang="en-GB" sz="1600" b="0" i="0" u="none" strike="noStrike" kern="1200" cap="none" spc="0" normalizeH="0" baseline="-25000" noProof="0" dirty="0">
                <a:ln>
                  <a:noFill/>
                </a:ln>
                <a:solidFill>
                  <a:srgbClr val="000000"/>
                </a:solidFill>
                <a:effectLst/>
                <a:uLnTx/>
                <a:uFillTx/>
                <a:latin typeface="Arial"/>
                <a:ea typeface="+mn-ea"/>
                <a:cs typeface="+mn-cs"/>
              </a:rPr>
              <a:t>2</a:t>
            </a:r>
            <a:r>
              <a:rPr kumimoji="0" lang="en-GB" sz="1600" b="0" i="0" u="none" strike="noStrike" kern="1200" cap="none" spc="0" normalizeH="0" baseline="0" noProof="0" dirty="0">
                <a:ln>
                  <a:noFill/>
                </a:ln>
                <a:solidFill>
                  <a:srgbClr val="000000"/>
                </a:solidFill>
                <a:effectLst/>
                <a:uLnTx/>
                <a:uFillTx/>
                <a:latin typeface="Arial"/>
                <a:ea typeface="+mn-ea"/>
                <a:cs typeface="+mn-cs"/>
              </a:rPr>
              <a:t> per % recycled content</a:t>
            </a:r>
          </a:p>
        </p:txBody>
      </p:sp>
      <p:sp>
        <p:nvSpPr>
          <p:cNvPr id="5" name="Title 4">
            <a:extLst>
              <a:ext uri="{FF2B5EF4-FFF2-40B4-BE49-F238E27FC236}">
                <a16:creationId xmlns:a16="http://schemas.microsoft.com/office/drawing/2014/main" id="{60B05A70-6EA4-4585-97EA-5DF467D017B5}"/>
              </a:ext>
            </a:extLst>
          </p:cNvPr>
          <p:cNvSpPr>
            <a:spLocks noGrp="1"/>
          </p:cNvSpPr>
          <p:nvPr>
            <p:ph type="title"/>
          </p:nvPr>
        </p:nvSpPr>
        <p:spPr/>
        <p:txBody>
          <a:bodyPr/>
          <a:lstStyle/>
          <a:p>
            <a:r>
              <a:rPr lang="en-US" dirty="0"/>
              <a:t>Short term decarbonisation - recycled content</a:t>
            </a:r>
          </a:p>
        </p:txBody>
      </p:sp>
      <p:sp>
        <p:nvSpPr>
          <p:cNvPr id="8" name="Tijdelijke aanduiding voor dianummer 3">
            <a:extLst>
              <a:ext uri="{FF2B5EF4-FFF2-40B4-BE49-F238E27FC236}">
                <a16:creationId xmlns:a16="http://schemas.microsoft.com/office/drawing/2014/main" id="{3B56E050-A48E-4D2D-B4C3-2C5C263B5C0F}"/>
              </a:ext>
            </a:extLst>
          </p:cNvPr>
          <p:cNvSpPr>
            <a:spLocks noGrp="1"/>
          </p:cNvSpPr>
          <p:nvPr>
            <p:ph type="sldNum" sz="quarter" idx="12"/>
          </p:nvPr>
        </p:nvSpPr>
        <p:spPr>
          <a:xfrm>
            <a:off x="8385243" y="4697399"/>
            <a:ext cx="346802" cy="44610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BDDAB9-5990-43D2-A618-0ACEEA5B1886}" type="slidenum">
              <a:rPr kumimoji="0" lang="nl-NL" sz="7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nl-NL" sz="700" b="1" i="0" u="none" strike="noStrike" kern="1200" cap="none" spc="0" normalizeH="0" baseline="0" noProof="0">
              <a:ln>
                <a:noFill/>
              </a:ln>
              <a:solidFill>
                <a:srgbClr val="FFFFFF"/>
              </a:solidFill>
              <a:effectLst/>
              <a:uLnTx/>
              <a:uFillTx/>
              <a:latin typeface="Arial"/>
              <a:ea typeface="+mn-ea"/>
              <a:cs typeface="+mn-cs"/>
            </a:endParaRPr>
          </a:p>
        </p:txBody>
      </p:sp>
      <p:pic>
        <p:nvPicPr>
          <p:cNvPr id="35842" name="Picture 2">
            <a:extLst>
              <a:ext uri="{FF2B5EF4-FFF2-40B4-BE49-F238E27FC236}">
                <a16:creationId xmlns:a16="http://schemas.microsoft.com/office/drawing/2014/main" id="{5584A062-94B5-9793-1C39-C141C3539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8009" y="945898"/>
            <a:ext cx="954441" cy="1970930"/>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64">
            <a:extLst>
              <a:ext uri="{FF2B5EF4-FFF2-40B4-BE49-F238E27FC236}">
                <a16:creationId xmlns:a16="http://schemas.microsoft.com/office/drawing/2014/main" id="{2D6C4E6A-4B86-C8FA-328C-AA2FD57543EE}"/>
              </a:ext>
            </a:extLst>
          </p:cNvPr>
          <p:cNvSpPr/>
          <p:nvPr/>
        </p:nvSpPr>
        <p:spPr>
          <a:xfrm>
            <a:off x="2039351" y="1862319"/>
            <a:ext cx="573206" cy="276368"/>
          </a:xfrm>
          <a:prstGeom prst="rightArrow">
            <a:avLst/>
          </a:prstGeom>
          <a:solidFill>
            <a:srgbClr val="3D7EDB"/>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p>
            <a:pPr algn="ctr" defTabSz="685773">
              <a:defRPr/>
            </a:pPr>
            <a:endParaRPr lang="en-GB" sz="1050">
              <a:solidFill>
                <a:srgbClr val="FFFFFF"/>
              </a:solidFill>
              <a:latin typeface="Arial"/>
            </a:endParaRPr>
          </a:p>
        </p:txBody>
      </p:sp>
      <p:pic>
        <p:nvPicPr>
          <p:cNvPr id="11" name="Online Image Placeholder 85" descr="A close up of a logo&#10;&#10;Description automatically generated">
            <a:extLst>
              <a:ext uri="{FF2B5EF4-FFF2-40B4-BE49-F238E27FC236}">
                <a16:creationId xmlns:a16="http://schemas.microsoft.com/office/drawing/2014/main" id="{356F13E4-8B1B-2800-E29B-D9A0986A253F}"/>
              </a:ext>
            </a:extLst>
          </p:cNvPr>
          <p:cNvPicPr>
            <a:picLocks noChangeAspect="1"/>
          </p:cNvPicPr>
          <p:nvPr/>
        </p:nvPicPr>
        <p:blipFill rotWithShape="1">
          <a:blip r:embed="rId4"/>
          <a:srcRect l="30424" t="23082" r="29702" b="25653"/>
          <a:stretch/>
        </p:blipFill>
        <p:spPr>
          <a:xfrm>
            <a:off x="3009458" y="1367322"/>
            <a:ext cx="1019033" cy="1310187"/>
          </a:xfrm>
          <a:prstGeom prst="rect">
            <a:avLst/>
          </a:prstGeom>
        </p:spPr>
      </p:pic>
      <p:sp>
        <p:nvSpPr>
          <p:cNvPr id="12" name="Arrow: Right 64">
            <a:extLst>
              <a:ext uri="{FF2B5EF4-FFF2-40B4-BE49-F238E27FC236}">
                <a16:creationId xmlns:a16="http://schemas.microsoft.com/office/drawing/2014/main" id="{36C15344-0E35-1C57-C2C6-E0C4A4D53FD6}"/>
              </a:ext>
            </a:extLst>
          </p:cNvPr>
          <p:cNvSpPr/>
          <p:nvPr/>
        </p:nvSpPr>
        <p:spPr>
          <a:xfrm rot="10800000">
            <a:off x="4678883" y="1862319"/>
            <a:ext cx="573206" cy="276368"/>
          </a:xfrm>
          <a:prstGeom prst="rightArrow">
            <a:avLst/>
          </a:prstGeom>
          <a:solidFill>
            <a:srgbClr val="3D7EDB"/>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p>
            <a:pPr algn="ctr" defTabSz="685773">
              <a:defRPr/>
            </a:pPr>
            <a:endParaRPr lang="en-GB" sz="1050">
              <a:solidFill>
                <a:srgbClr val="FFFFFF"/>
              </a:solidFill>
              <a:latin typeface="Arial"/>
            </a:endParaRPr>
          </a:p>
        </p:txBody>
      </p:sp>
      <p:pic>
        <p:nvPicPr>
          <p:cNvPr id="13" name="Picture 12">
            <a:extLst>
              <a:ext uri="{FF2B5EF4-FFF2-40B4-BE49-F238E27FC236}">
                <a16:creationId xmlns:a16="http://schemas.microsoft.com/office/drawing/2014/main" id="{CE079E4A-98F8-F170-B787-87D79D25731F}"/>
              </a:ext>
            </a:extLst>
          </p:cNvPr>
          <p:cNvPicPr>
            <a:picLocks noChangeAspect="1"/>
          </p:cNvPicPr>
          <p:nvPr/>
        </p:nvPicPr>
        <p:blipFill rotWithShape="1">
          <a:blip r:embed="rId5"/>
          <a:srcRect t="28904" r="32451"/>
          <a:stretch/>
        </p:blipFill>
        <p:spPr>
          <a:xfrm>
            <a:off x="5626772" y="1611265"/>
            <a:ext cx="1529055" cy="778474"/>
          </a:xfrm>
          <a:prstGeom prst="rect">
            <a:avLst/>
          </a:prstGeom>
        </p:spPr>
      </p:pic>
      <p:sp>
        <p:nvSpPr>
          <p:cNvPr id="14" name="Content Placeholder 5">
            <a:extLst>
              <a:ext uri="{FF2B5EF4-FFF2-40B4-BE49-F238E27FC236}">
                <a16:creationId xmlns:a16="http://schemas.microsoft.com/office/drawing/2014/main" id="{64617B22-F51E-3D4D-33AD-FCEBEDA3625D}"/>
              </a:ext>
            </a:extLst>
          </p:cNvPr>
          <p:cNvSpPr txBox="1">
            <a:spLocks/>
          </p:cNvSpPr>
          <p:nvPr/>
        </p:nvSpPr>
        <p:spPr bwMode="gray">
          <a:xfrm>
            <a:off x="1132826" y="949303"/>
            <a:ext cx="4772295" cy="307777"/>
          </a:xfrm>
          <a:prstGeom prst="rect">
            <a:avLst/>
          </a:prstGeom>
        </p:spPr>
        <p:txBody>
          <a:bodyPr vert="horz" lIns="91440" tIns="45720" rIns="91440" bIns="45720" rtlCol="0">
            <a:noAutofit/>
          </a:bodyPr>
          <a:lstStyle>
            <a:lvl1pPr marL="179388" indent="-179388" algn="l" defTabSz="914400" rtl="0" eaLnBrk="1" latinLnBrk="0" hangingPunct="1">
              <a:lnSpc>
                <a:spcPct val="12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57188" indent="-177800" algn="l" defTabSz="914400" rtl="0" eaLnBrk="1" latinLnBrk="0" hangingPunct="1">
              <a:lnSpc>
                <a:spcPct val="120000"/>
              </a:lnSpc>
              <a:spcBef>
                <a:spcPts val="0"/>
              </a:spcBef>
              <a:buFont typeface="Arial" panose="020B0604020202020204" pitchFamily="34" charset="0"/>
              <a:buChar char="–"/>
              <a:defRPr sz="1400" kern="1200">
                <a:solidFill>
                  <a:schemeClr val="tx1"/>
                </a:solidFill>
                <a:latin typeface="+mn-lt"/>
                <a:ea typeface="+mn-ea"/>
                <a:cs typeface="+mn-cs"/>
              </a:defRPr>
            </a:lvl2pPr>
            <a:lvl3pPr marL="536575" indent="-179388" algn="l" defTabSz="914400" rtl="0" eaLnBrk="1" latinLnBrk="0" hangingPunct="1">
              <a:lnSpc>
                <a:spcPct val="120000"/>
              </a:lnSpc>
              <a:spcBef>
                <a:spcPts val="0"/>
              </a:spcBef>
              <a:buFont typeface="Wingdings" panose="05000000000000000000" pitchFamily="2" charset="2"/>
              <a:buChar char="§"/>
              <a:defRPr sz="1400" kern="1200">
                <a:solidFill>
                  <a:schemeClr val="tx1"/>
                </a:solidFill>
                <a:latin typeface="+mn-lt"/>
                <a:ea typeface="+mn-ea"/>
                <a:cs typeface="+mn-cs"/>
              </a:defRPr>
            </a:lvl3pPr>
            <a:lvl4pPr marL="804863" indent="-268288" algn="l" defTabSz="914400" rtl="0" eaLnBrk="1" latinLnBrk="0" hangingPunct="1">
              <a:lnSpc>
                <a:spcPct val="120000"/>
              </a:lnSpc>
              <a:spcBef>
                <a:spcPts val="0"/>
              </a:spcBef>
              <a:buFont typeface="Arial" panose="020B0604020202020204" pitchFamily="34" charset="0"/>
              <a:buChar char="–"/>
              <a:defRPr sz="1400" kern="1200">
                <a:solidFill>
                  <a:schemeClr val="tx1"/>
                </a:solidFill>
                <a:latin typeface="+mn-lt"/>
                <a:ea typeface="+mn-ea"/>
                <a:cs typeface="+mn-cs"/>
              </a:defRPr>
            </a:lvl4pPr>
            <a:lvl5pPr marL="0" indent="0" algn="l" defTabSz="914400" rtl="0" eaLnBrk="1" latinLnBrk="0" hangingPunct="1">
              <a:lnSpc>
                <a:spcPct val="120000"/>
              </a:lnSpc>
              <a:spcBef>
                <a:spcPts val="0"/>
              </a:spcBef>
              <a:buFont typeface="Arial" panose="020B0604020202020204" pitchFamily="34" charset="0"/>
              <a:buNone/>
              <a:defRPr sz="1400" b="1" kern="1200">
                <a:solidFill>
                  <a:schemeClr val="accen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600" b="1" dirty="0"/>
              <a:t>Blast Furnace Route  </a:t>
            </a:r>
          </a:p>
        </p:txBody>
      </p:sp>
      <p:sp>
        <p:nvSpPr>
          <p:cNvPr id="16" name="Rectangle 15">
            <a:extLst>
              <a:ext uri="{FF2B5EF4-FFF2-40B4-BE49-F238E27FC236}">
                <a16:creationId xmlns:a16="http://schemas.microsoft.com/office/drawing/2014/main" id="{1F24804E-89C7-11CD-F8B0-ADD1C235CF3F}"/>
              </a:ext>
            </a:extLst>
          </p:cNvPr>
          <p:cNvSpPr/>
          <p:nvPr/>
        </p:nvSpPr>
        <p:spPr>
          <a:xfrm>
            <a:off x="472553" y="2998687"/>
            <a:ext cx="1385351"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Liquid Iron</a:t>
            </a:r>
          </a:p>
        </p:txBody>
      </p:sp>
      <p:sp>
        <p:nvSpPr>
          <p:cNvPr id="17" name="Rectangle 16">
            <a:extLst>
              <a:ext uri="{FF2B5EF4-FFF2-40B4-BE49-F238E27FC236}">
                <a16:creationId xmlns:a16="http://schemas.microsoft.com/office/drawing/2014/main" id="{9F6A98F7-6566-E18D-B5EC-40627B7773C2}"/>
              </a:ext>
            </a:extLst>
          </p:cNvPr>
          <p:cNvSpPr/>
          <p:nvPr/>
        </p:nvSpPr>
        <p:spPr>
          <a:xfrm>
            <a:off x="2826297" y="2986643"/>
            <a:ext cx="1385351"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Converter</a:t>
            </a:r>
          </a:p>
        </p:txBody>
      </p:sp>
      <p:sp>
        <p:nvSpPr>
          <p:cNvPr id="18" name="Rectangle 17">
            <a:extLst>
              <a:ext uri="{FF2B5EF4-FFF2-40B4-BE49-F238E27FC236}">
                <a16:creationId xmlns:a16="http://schemas.microsoft.com/office/drawing/2014/main" id="{4AC5A6E7-0000-51A0-D2F0-5A76EBD2E839}"/>
              </a:ext>
            </a:extLst>
          </p:cNvPr>
          <p:cNvSpPr/>
          <p:nvPr/>
        </p:nvSpPr>
        <p:spPr>
          <a:xfrm>
            <a:off x="5767933" y="2974599"/>
            <a:ext cx="1385351"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Scrap</a:t>
            </a:r>
          </a:p>
        </p:txBody>
      </p:sp>
      <p:sp>
        <p:nvSpPr>
          <p:cNvPr id="19" name="Title 4">
            <a:extLst>
              <a:ext uri="{FF2B5EF4-FFF2-40B4-BE49-F238E27FC236}">
                <a16:creationId xmlns:a16="http://schemas.microsoft.com/office/drawing/2014/main" id="{FC0A2A36-A679-B5AB-D70B-2FD174E401BA}"/>
              </a:ext>
            </a:extLst>
          </p:cNvPr>
          <p:cNvSpPr txBox="1">
            <a:spLocks/>
          </p:cNvSpPr>
          <p:nvPr/>
        </p:nvSpPr>
        <p:spPr bwMode="gray">
          <a:xfrm>
            <a:off x="251791" y="4277414"/>
            <a:ext cx="8229600" cy="799032"/>
          </a:xfrm>
          <a:prstGeom prst="rect">
            <a:avLst/>
          </a:prstGeom>
        </p:spPr>
        <p:txBody>
          <a:bodyPr vert="horz" lIns="91440" tIns="45720" rIns="91440" bIns="45720" rtlCol="0" anchor="t" anchorCtr="0">
            <a:noAutofit/>
          </a:bodyPr>
          <a:lstStyle>
            <a:lvl1pPr algn="l" defTabSz="914400" rtl="0" eaLnBrk="1" latinLnBrk="0" hangingPunct="1">
              <a:lnSpc>
                <a:spcPct val="95000"/>
              </a:lnSpc>
              <a:spcBef>
                <a:spcPct val="0"/>
              </a:spcBef>
              <a:buNone/>
              <a:defRPr sz="2200" b="1" kern="1200">
                <a:solidFill>
                  <a:schemeClr val="accent1"/>
                </a:solidFill>
                <a:latin typeface="+mj-lt"/>
                <a:ea typeface="+mj-ea"/>
                <a:cs typeface="+mj-cs"/>
              </a:defRPr>
            </a:lvl1pPr>
          </a:lstStyle>
          <a:p>
            <a:r>
              <a:rPr lang="en-US" sz="2000" dirty="0"/>
              <a:t>Short term goal: increase scrap volume - decrease liquid steel to save up to 10% carbon emissions </a:t>
            </a:r>
          </a:p>
        </p:txBody>
      </p:sp>
      <mc:AlternateContent xmlns:mc="http://schemas.openxmlformats.org/markup-compatibility/2006" xmlns:a14="http://schemas.microsoft.com/office/drawing/2010/main">
        <mc:Choice Requires="a14">
          <p:sp>
            <p:nvSpPr>
              <p:cNvPr id="20" name="Title 4">
                <a:extLst>
                  <a:ext uri="{FF2B5EF4-FFF2-40B4-BE49-F238E27FC236}">
                    <a16:creationId xmlns:a16="http://schemas.microsoft.com/office/drawing/2014/main" id="{BA30DB2C-4DD5-A528-D7A6-46FF1155642C}"/>
                  </a:ext>
                </a:extLst>
              </p:cNvPr>
              <p:cNvSpPr txBox="1">
                <a:spLocks/>
              </p:cNvSpPr>
              <p:nvPr/>
            </p:nvSpPr>
            <p:spPr bwMode="gray">
              <a:xfrm>
                <a:off x="5112273" y="853214"/>
                <a:ext cx="3872701" cy="886327"/>
              </a:xfrm>
              <a:prstGeom prst="rect">
                <a:avLst/>
              </a:prstGeom>
            </p:spPr>
            <p:txBody>
              <a:bodyPr vert="horz" lIns="91440" tIns="45720" rIns="91440" bIns="45720" rtlCol="0" anchor="t" anchorCtr="0">
                <a:noAutofit/>
              </a:bodyPr>
              <a:lstStyle>
                <a:lvl1pPr algn="l" defTabSz="914400" rtl="0" eaLnBrk="1" latinLnBrk="0" hangingPunct="1">
                  <a:lnSpc>
                    <a:spcPct val="95000"/>
                  </a:lnSpc>
                  <a:spcBef>
                    <a:spcPct val="0"/>
                  </a:spcBef>
                  <a:buNone/>
                  <a:defRPr sz="2200" b="1" kern="1200">
                    <a:solidFill>
                      <a:schemeClr val="accent1"/>
                    </a:solidFill>
                    <a:latin typeface="+mj-lt"/>
                    <a:ea typeface="+mj-ea"/>
                    <a:cs typeface="+mj-cs"/>
                  </a:defRPr>
                </a:lvl1pPr>
              </a:lstStyle>
              <a:p>
                <a:r>
                  <a:rPr lang="en-US" sz="1400" dirty="0"/>
                  <a:t>Recycled Content % </a:t>
                </a:r>
                <a:r>
                  <a:rPr lang="en-US" sz="1200" dirty="0"/>
                  <a:t>= </a:t>
                </a:r>
                <a14:m>
                  <m:oMath xmlns:m="http://schemas.openxmlformats.org/officeDocument/2006/math">
                    <m:f>
                      <m:fPr>
                        <m:ctrlPr>
                          <a:rPr lang="en-US" sz="1800" i="1" smtClean="0">
                            <a:latin typeface="Cambria Math" panose="02040503050406030204" pitchFamily="18" charset="0"/>
                          </a:rPr>
                        </m:ctrlPr>
                      </m:fPr>
                      <m:num>
                        <m:r>
                          <a:rPr lang="nl-NL" sz="1800" b="1" i="1" smtClean="0">
                            <a:latin typeface="Cambria Math" panose="02040503050406030204" pitchFamily="18" charset="0"/>
                          </a:rPr>
                          <m:t>𝒊𝒓𝒐𝒏</m:t>
                        </m:r>
                        <m:r>
                          <a:rPr lang="nl-NL" sz="1800" b="1" i="1" smtClean="0">
                            <a:latin typeface="Cambria Math" panose="02040503050406030204" pitchFamily="18" charset="0"/>
                          </a:rPr>
                          <m:t> </m:t>
                        </m:r>
                        <m:r>
                          <a:rPr lang="nl-NL" sz="1800" b="1" i="1" smtClean="0">
                            <a:latin typeface="Cambria Math" panose="02040503050406030204" pitchFamily="18" charset="0"/>
                          </a:rPr>
                          <m:t>𝒄𝒐𝒏𝒕𝒆𝒏𝒕</m:t>
                        </m:r>
                        <m:r>
                          <a:rPr lang="nl-NL" sz="1800" b="1" i="1" smtClean="0">
                            <a:latin typeface="Cambria Math" panose="02040503050406030204" pitchFamily="18" charset="0"/>
                          </a:rPr>
                          <m:t> </m:t>
                        </m:r>
                        <m:r>
                          <a:rPr lang="nl-NL" sz="1800" b="1" i="1" smtClean="0">
                            <a:latin typeface="Cambria Math" panose="02040503050406030204" pitchFamily="18" charset="0"/>
                          </a:rPr>
                          <m:t>𝒔𝒄𝒓𝒂𝒑</m:t>
                        </m:r>
                        <m:r>
                          <a:rPr lang="nl-NL" sz="1800" b="1" i="1" smtClean="0">
                            <a:latin typeface="Cambria Math" panose="02040503050406030204" pitchFamily="18" charset="0"/>
                          </a:rPr>
                          <m:t> (</m:t>
                        </m:r>
                        <m:r>
                          <a:rPr lang="nl-NL" sz="1800" b="1" i="1" smtClean="0">
                            <a:latin typeface="Cambria Math" panose="02040503050406030204" pitchFamily="18" charset="0"/>
                          </a:rPr>
                          <m:t>𝒕</m:t>
                        </m:r>
                        <m:r>
                          <a:rPr lang="nl-NL" sz="1800" b="1" i="1" smtClean="0">
                            <a:latin typeface="Cambria Math" panose="02040503050406030204" pitchFamily="18" charset="0"/>
                          </a:rPr>
                          <m:t>)</m:t>
                        </m:r>
                      </m:num>
                      <m:den>
                        <m:r>
                          <a:rPr lang="nl-NL" sz="1800" b="1" i="1" smtClean="0">
                            <a:latin typeface="Cambria Math" panose="02040503050406030204" pitchFamily="18" charset="0"/>
                          </a:rPr>
                          <m:t>𝒔𝒕𝒆𝒆𝒍</m:t>
                        </m:r>
                        <m:r>
                          <a:rPr lang="nl-NL" sz="1800" b="1" i="1" smtClean="0">
                            <a:latin typeface="Cambria Math" panose="02040503050406030204" pitchFamily="18" charset="0"/>
                          </a:rPr>
                          <m:t> </m:t>
                        </m:r>
                        <m:r>
                          <a:rPr lang="nl-NL" sz="1800" b="1" i="1" smtClean="0">
                            <a:latin typeface="Cambria Math" panose="02040503050406030204" pitchFamily="18" charset="0"/>
                          </a:rPr>
                          <m:t>𝒑𝒓𝒐𝒅𝒖𝒄𝒕</m:t>
                        </m:r>
                        <m:r>
                          <a:rPr lang="nl-NL" sz="1800" b="1" i="1" smtClean="0">
                            <a:latin typeface="Cambria Math" panose="02040503050406030204" pitchFamily="18" charset="0"/>
                          </a:rPr>
                          <m:t>(</m:t>
                        </m:r>
                        <m:r>
                          <a:rPr lang="nl-NL" sz="1800" b="1" i="1" smtClean="0">
                            <a:latin typeface="Cambria Math" panose="02040503050406030204" pitchFamily="18" charset="0"/>
                          </a:rPr>
                          <m:t>𝒕</m:t>
                        </m:r>
                        <m:r>
                          <a:rPr lang="nl-NL" sz="1800" b="1" i="1" smtClean="0">
                            <a:latin typeface="Cambria Math" panose="02040503050406030204" pitchFamily="18" charset="0"/>
                          </a:rPr>
                          <m:t>)</m:t>
                        </m:r>
                      </m:den>
                    </m:f>
                  </m:oMath>
                </a14:m>
                <a:endParaRPr lang="en-US" sz="1800" dirty="0"/>
              </a:p>
            </p:txBody>
          </p:sp>
        </mc:Choice>
        <mc:Fallback xmlns="">
          <p:sp>
            <p:nvSpPr>
              <p:cNvPr id="20" name="Title 4">
                <a:extLst>
                  <a:ext uri="{FF2B5EF4-FFF2-40B4-BE49-F238E27FC236}">
                    <a16:creationId xmlns:a16="http://schemas.microsoft.com/office/drawing/2014/main" id="{BA30DB2C-4DD5-A528-D7A6-46FF1155642C}"/>
                  </a:ext>
                </a:extLst>
              </p:cNvPr>
              <p:cNvSpPr txBox="1">
                <a:spLocks noRot="1" noChangeAspect="1" noMove="1" noResize="1" noEditPoints="1" noAdjustHandles="1" noChangeArrowheads="1" noChangeShapeType="1" noTextEdit="1"/>
              </p:cNvSpPr>
              <p:nvPr/>
            </p:nvSpPr>
            <p:spPr bwMode="gray">
              <a:xfrm>
                <a:off x="5112273" y="853214"/>
                <a:ext cx="3872701" cy="886327"/>
              </a:xfrm>
              <a:prstGeom prst="rect">
                <a:avLst/>
              </a:prstGeom>
              <a:blipFill>
                <a:blip r:embed="rId6"/>
                <a:stretch>
                  <a:fillRect l="-472"/>
                </a:stretch>
              </a:blipFill>
            </p:spPr>
            <p:txBody>
              <a:bodyPr/>
              <a:lstStyle/>
              <a:p>
                <a:r>
                  <a:rPr lang="en-GB">
                    <a:noFill/>
                  </a:rPr>
                  <a:t> </a:t>
                </a:r>
              </a:p>
            </p:txBody>
          </p:sp>
        </mc:Fallback>
      </mc:AlternateContent>
      <p:cxnSp>
        <p:nvCxnSpPr>
          <p:cNvPr id="21" name="Elbow Connector 20">
            <a:extLst>
              <a:ext uri="{FF2B5EF4-FFF2-40B4-BE49-F238E27FC236}">
                <a16:creationId xmlns:a16="http://schemas.microsoft.com/office/drawing/2014/main" id="{B7535F3A-7CBD-5F15-1363-68B0BF2E3708}"/>
              </a:ext>
            </a:extLst>
          </p:cNvPr>
          <p:cNvCxnSpPr>
            <a:cxnSpLocks/>
          </p:cNvCxnSpPr>
          <p:nvPr/>
        </p:nvCxnSpPr>
        <p:spPr>
          <a:xfrm rot="16200000" flipH="1">
            <a:off x="3622044" y="3309387"/>
            <a:ext cx="641476" cy="770562"/>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
        <p:nvSpPr>
          <p:cNvPr id="23" name="Rectangle 22">
            <a:extLst>
              <a:ext uri="{FF2B5EF4-FFF2-40B4-BE49-F238E27FC236}">
                <a16:creationId xmlns:a16="http://schemas.microsoft.com/office/drawing/2014/main" id="{83F71D75-71F0-C49F-F0E0-3C0F5745D7DF}"/>
              </a:ext>
            </a:extLst>
          </p:cNvPr>
          <p:cNvSpPr/>
          <p:nvPr/>
        </p:nvSpPr>
        <p:spPr>
          <a:xfrm>
            <a:off x="4519770" y="3853566"/>
            <a:ext cx="1385351"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rgbClr val="000000"/>
                </a:solidFill>
                <a:latin typeface="Arial"/>
              </a:rPr>
              <a:t>P</a:t>
            </a:r>
            <a:r>
              <a:rPr kumimoji="0" lang="en-GB" sz="1400" b="0" i="0" u="none" strike="noStrike" kern="1200" cap="none" spc="0" normalizeH="0" baseline="0" noProof="0" dirty="0" err="1">
                <a:ln>
                  <a:noFill/>
                </a:ln>
                <a:solidFill>
                  <a:srgbClr val="000000"/>
                </a:solidFill>
                <a:effectLst/>
                <a:uLnTx/>
                <a:uFillTx/>
                <a:latin typeface="Arial"/>
                <a:ea typeface="+mn-ea"/>
                <a:cs typeface="+mn-cs"/>
              </a:rPr>
              <a:t>roduct</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9495852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5B29040-731F-4CB8-BCAB-7083738AFEB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5" name="think-cell Slide" r:id="rId5" imgW="359" imgH="360" progId="TCLayout.ActiveDocument.1">
                  <p:embed/>
                </p:oleObj>
              </mc:Choice>
              <mc:Fallback>
                <p:oleObj name="think-cell Slide" r:id="rId5" imgW="359" imgH="360" progId="TCLayout.ActiveDocument.1">
                  <p:embed/>
                  <p:pic>
                    <p:nvPicPr>
                      <p:cNvPr id="3" name="Object 2" hidden="1">
                        <a:extLst>
                          <a:ext uri="{FF2B5EF4-FFF2-40B4-BE49-F238E27FC236}">
                            <a16:creationId xmlns:a16="http://schemas.microsoft.com/office/drawing/2014/main" id="{15B29040-731F-4CB8-BCAB-7083738AFEB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1510" name="Picture 6" descr="Nuevo Vuelca Fácil de Calvo. ¡Pues Claro! - YouTube">
            <a:extLst>
              <a:ext uri="{FF2B5EF4-FFF2-40B4-BE49-F238E27FC236}">
                <a16:creationId xmlns:a16="http://schemas.microsoft.com/office/drawing/2014/main" id="{D448C841-DBDD-4B82-88CB-735703B0DA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491" y="3746526"/>
            <a:ext cx="2483509" cy="139697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31BEA1FC-ECF3-4424-9834-AFCF3CD91C76}"/>
              </a:ext>
            </a:extLst>
          </p:cNvPr>
          <p:cNvSpPr>
            <a:spLocks noGrp="1"/>
          </p:cNvSpPr>
          <p:nvPr>
            <p:ph type="title"/>
          </p:nvPr>
        </p:nvSpPr>
        <p:spPr/>
        <p:txBody>
          <a:bodyPr vert="horz"/>
          <a:lstStyle/>
          <a:p>
            <a:r>
              <a:rPr lang="en-US" dirty="0"/>
              <a:t>Working together:</a:t>
            </a:r>
            <a:br>
              <a:rPr lang="en-US" dirty="0"/>
            </a:br>
            <a:r>
              <a:rPr lang="en-US" dirty="0"/>
              <a:t>Sustainability by innovation</a:t>
            </a:r>
          </a:p>
        </p:txBody>
      </p:sp>
      <p:sp>
        <p:nvSpPr>
          <p:cNvPr id="11" name="Content Placeholder 10">
            <a:extLst>
              <a:ext uri="{FF2B5EF4-FFF2-40B4-BE49-F238E27FC236}">
                <a16:creationId xmlns:a16="http://schemas.microsoft.com/office/drawing/2014/main" id="{2E996ACF-189A-4FEC-BF06-1BC9141B17F7}"/>
              </a:ext>
            </a:extLst>
          </p:cNvPr>
          <p:cNvSpPr>
            <a:spLocks noGrp="1"/>
          </p:cNvSpPr>
          <p:nvPr>
            <p:ph idx="1"/>
          </p:nvPr>
        </p:nvSpPr>
        <p:spPr>
          <a:xfrm>
            <a:off x="457199" y="1184449"/>
            <a:ext cx="3786733" cy="3394472"/>
          </a:xfrm>
        </p:spPr>
        <p:txBody>
          <a:bodyPr/>
          <a:lstStyle/>
          <a:p>
            <a:r>
              <a:rPr lang="en-US" dirty="0"/>
              <a:t>Innovation can create sustainability</a:t>
            </a:r>
          </a:p>
          <a:p>
            <a:r>
              <a:rPr lang="en-US" b="1" dirty="0">
                <a:solidFill>
                  <a:schemeClr val="accent1"/>
                </a:solidFill>
              </a:rPr>
              <a:t>Material downgauging:</a:t>
            </a:r>
            <a:r>
              <a:rPr lang="en-US" dirty="0"/>
              <a:t> new generation steel cans weigh as little as 41g which is 46% lighter than 30 years ago, 46% lighter means 46% less carbon emissions</a:t>
            </a:r>
          </a:p>
          <a:p>
            <a:endParaRPr lang="en-US" dirty="0"/>
          </a:p>
          <a:p>
            <a:r>
              <a:rPr lang="en-US" b="1" dirty="0">
                <a:solidFill>
                  <a:schemeClr val="accent1"/>
                </a:solidFill>
              </a:rPr>
              <a:t>Green packaging steel </a:t>
            </a:r>
            <a:r>
              <a:rPr lang="en-US" dirty="0"/>
              <a:t>will be available  soon</a:t>
            </a:r>
          </a:p>
          <a:p>
            <a:r>
              <a:rPr lang="en-US" b="1" dirty="0">
                <a:solidFill>
                  <a:schemeClr val="accent1"/>
                </a:solidFill>
              </a:rPr>
              <a:t>Innovative design </a:t>
            </a:r>
            <a:r>
              <a:rPr lang="en-US" dirty="0"/>
              <a:t>with a green emphasis is a concept for the future of steel for packaging</a:t>
            </a:r>
          </a:p>
          <a:p>
            <a:endParaRPr lang="en-US" dirty="0"/>
          </a:p>
        </p:txBody>
      </p:sp>
      <p:sp>
        <p:nvSpPr>
          <p:cNvPr id="4" name="Slide Number Placeholder 3">
            <a:extLst>
              <a:ext uri="{FF2B5EF4-FFF2-40B4-BE49-F238E27FC236}">
                <a16:creationId xmlns:a16="http://schemas.microsoft.com/office/drawing/2014/main" id="{000054A3-EF5D-48C8-9FDE-F6BF24F9310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FE0908C-D037-4276-B023-3DE644EA2E3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700" b="1"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descr="A picture containing wall, indoor, container, glass&#10;&#10;Description automatically generated">
            <a:extLst>
              <a:ext uri="{FF2B5EF4-FFF2-40B4-BE49-F238E27FC236}">
                <a16:creationId xmlns:a16="http://schemas.microsoft.com/office/drawing/2014/main" id="{F42B9AE9-B0D8-4D22-B5ED-8F3FFA8FD2AE}"/>
              </a:ext>
            </a:extLst>
          </p:cNvPr>
          <p:cNvPicPr>
            <a:picLocks noChangeAspect="1"/>
          </p:cNvPicPr>
          <p:nvPr/>
        </p:nvPicPr>
        <p:blipFill rotWithShape="1">
          <a:blip r:embed="rId8"/>
          <a:srcRect l="28479" t="13199" r="27043"/>
          <a:stretch/>
        </p:blipFill>
        <p:spPr>
          <a:xfrm>
            <a:off x="4681302" y="2571750"/>
            <a:ext cx="1979189" cy="257175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89B7C1F-B733-4862-9DC5-C586D5076743}"/>
              </a:ext>
            </a:extLst>
          </p:cNvPr>
          <p:cNvPicPr>
            <a:picLocks noChangeAspect="1"/>
          </p:cNvPicPr>
          <p:nvPr/>
        </p:nvPicPr>
        <p:blipFill rotWithShape="1">
          <a:blip r:embed="rId9"/>
          <a:srcRect t="17064" r="40190" b="5429"/>
          <a:stretch/>
        </p:blipFill>
        <p:spPr>
          <a:xfrm>
            <a:off x="6612686" y="0"/>
            <a:ext cx="2531313" cy="2378654"/>
          </a:xfrm>
          <a:prstGeom prst="rect">
            <a:avLst/>
          </a:prstGeom>
        </p:spPr>
      </p:pic>
      <p:pic>
        <p:nvPicPr>
          <p:cNvPr id="21506" name="Picture 2" descr="No alternative text description for this image">
            <a:extLst>
              <a:ext uri="{FF2B5EF4-FFF2-40B4-BE49-F238E27FC236}">
                <a16:creationId xmlns:a16="http://schemas.microsoft.com/office/drawing/2014/main" id="{D31CF6F9-8B6A-498B-8541-919BF692D3E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647" r="43224"/>
          <a:stretch/>
        </p:blipFill>
        <p:spPr bwMode="auto">
          <a:xfrm>
            <a:off x="4681301" y="0"/>
            <a:ext cx="1979189" cy="25789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bubble chart&#10;&#10;Description automatically generated">
            <a:extLst>
              <a:ext uri="{FF2B5EF4-FFF2-40B4-BE49-F238E27FC236}">
                <a16:creationId xmlns:a16="http://schemas.microsoft.com/office/drawing/2014/main" id="{7B2AAD8F-B0C1-4CAE-A938-771081E56453}"/>
              </a:ext>
            </a:extLst>
          </p:cNvPr>
          <p:cNvPicPr>
            <a:picLocks noChangeAspect="1"/>
          </p:cNvPicPr>
          <p:nvPr/>
        </p:nvPicPr>
        <p:blipFill>
          <a:blip r:embed="rId11"/>
          <a:stretch>
            <a:fillRect/>
          </a:stretch>
        </p:blipFill>
        <p:spPr>
          <a:xfrm>
            <a:off x="6660491" y="2378654"/>
            <a:ext cx="2483509" cy="1396974"/>
          </a:xfrm>
          <a:prstGeom prst="rect">
            <a:avLst/>
          </a:prstGeom>
        </p:spPr>
      </p:pic>
    </p:spTree>
    <p:extLst>
      <p:ext uri="{BB962C8B-B14F-4D97-AF65-F5344CB8AC3E}">
        <p14:creationId xmlns:p14="http://schemas.microsoft.com/office/powerpoint/2010/main" val="308150162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A056AC-7726-43C1-901B-941D7491B3A5}"/>
              </a:ext>
            </a:extLst>
          </p:cNvPr>
          <p:cNvSpPr>
            <a:spLocks noGrp="1"/>
          </p:cNvSpPr>
          <p:nvPr>
            <p:ph type="title"/>
          </p:nvPr>
        </p:nvSpPr>
        <p:spPr>
          <a:xfrm>
            <a:off x="457204" y="3137396"/>
            <a:ext cx="6040877" cy="1261884"/>
          </a:xfrm>
        </p:spPr>
        <p:txBody>
          <a:bodyPr/>
          <a:lstStyle/>
          <a:p>
            <a:r>
              <a:rPr lang="en-US"/>
              <a:t>Act together, </a:t>
            </a:r>
            <a:br>
              <a:rPr lang="en-US"/>
            </a:br>
            <a:r>
              <a:rPr lang="en-US"/>
              <a:t>Work together</a:t>
            </a:r>
          </a:p>
        </p:txBody>
      </p:sp>
      <p:sp>
        <p:nvSpPr>
          <p:cNvPr id="4" name="Slide Number Placeholder 3">
            <a:extLst>
              <a:ext uri="{FF2B5EF4-FFF2-40B4-BE49-F238E27FC236}">
                <a16:creationId xmlns:a16="http://schemas.microsoft.com/office/drawing/2014/main" id="{DAC05044-26C2-4BA3-9F12-B57764FEEC0A}"/>
              </a:ext>
            </a:extLst>
          </p:cNvPr>
          <p:cNvSpPr>
            <a:spLocks noGrp="1"/>
          </p:cNvSpPr>
          <p:nvPr>
            <p:ph type="sldNum" sz="quarter" idx="12"/>
          </p:nvPr>
        </p:nvSpPr>
        <p:spPr/>
        <p:txBody>
          <a:bodyPr/>
          <a:lstStyle/>
          <a:p>
            <a:fld id="{1F3F7073-2DD3-4386-BBF7-0F6C7BAF276C}" type="slidenum">
              <a:rPr lang="en-GB" noProof="0" smtClean="0">
                <a:solidFill>
                  <a:srgbClr val="FFFFFF"/>
                </a:solidFill>
              </a:rPr>
              <a:pPr/>
              <a:t>16</a:t>
            </a:fld>
            <a:endParaRPr lang="en-GB" noProof="0">
              <a:solidFill>
                <a:srgbClr val="FFFFFF"/>
              </a:solidFill>
            </a:endParaRPr>
          </a:p>
        </p:txBody>
      </p:sp>
      <p:sp>
        <p:nvSpPr>
          <p:cNvPr id="7" name="TextBox 6">
            <a:extLst>
              <a:ext uri="{FF2B5EF4-FFF2-40B4-BE49-F238E27FC236}">
                <a16:creationId xmlns:a16="http://schemas.microsoft.com/office/drawing/2014/main" id="{03F5D065-B61D-44F7-A963-C0FB416AE872}"/>
              </a:ext>
            </a:extLst>
          </p:cNvPr>
          <p:cNvSpPr txBox="1"/>
          <p:nvPr/>
        </p:nvSpPr>
        <p:spPr>
          <a:xfrm>
            <a:off x="0" y="4966223"/>
            <a:ext cx="2467342" cy="184666"/>
          </a:xfrm>
          <a:prstGeom prst="rect">
            <a:avLst/>
          </a:prstGeom>
          <a:noFill/>
        </p:spPr>
        <p:txBody>
          <a:bodyPr wrap="none" rtlCol="0">
            <a:spAutoFit/>
          </a:bodyPr>
          <a:lstStyle/>
          <a:p>
            <a:r>
              <a:rPr lang="en-US" sz="600">
                <a:solidFill>
                  <a:schemeClr val="bg1"/>
                </a:solidFill>
              </a:rPr>
              <a:t>Picture from our can supporter, Michelin stars chef Joris </a:t>
            </a:r>
            <a:r>
              <a:rPr lang="en-US" sz="600" err="1">
                <a:solidFill>
                  <a:schemeClr val="bg1"/>
                </a:solidFill>
              </a:rPr>
              <a:t>Bijdendijk</a:t>
            </a:r>
            <a:r>
              <a:rPr lang="en-US" sz="600">
                <a:solidFill>
                  <a:schemeClr val="bg1"/>
                </a:solidFill>
              </a:rPr>
              <a:t> </a:t>
            </a:r>
          </a:p>
        </p:txBody>
      </p:sp>
      <p:pic>
        <p:nvPicPr>
          <p:cNvPr id="1026" name="Picture 2">
            <a:extLst>
              <a:ext uri="{FF2B5EF4-FFF2-40B4-BE49-F238E27FC236}">
                <a16:creationId xmlns:a16="http://schemas.microsoft.com/office/drawing/2014/main" id="{C47688F0-D80F-479A-A651-EBB6FD35D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13586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Do you have any questions?</a:t>
            </a:r>
          </a:p>
        </p:txBody>
      </p:sp>
      <p:sp>
        <p:nvSpPr>
          <p:cNvPr id="4" name="Text Placeholder 3"/>
          <p:cNvSpPr>
            <a:spLocks noGrp="1"/>
          </p:cNvSpPr>
          <p:nvPr>
            <p:ph type="body" sz="quarter" idx="10"/>
          </p:nvPr>
        </p:nvSpPr>
        <p:spPr>
          <a:xfrm>
            <a:off x="457200" y="3753284"/>
            <a:ext cx="7345362" cy="1052596"/>
          </a:xfrm>
        </p:spPr>
        <p:txBody>
          <a:bodyPr/>
          <a:lstStyle/>
          <a:p>
            <a:pPr lvl="4"/>
            <a:r>
              <a:rPr lang="en-GB"/>
              <a:t>Tata Steel</a:t>
            </a:r>
          </a:p>
          <a:p>
            <a:r>
              <a:rPr lang="en-GB"/>
              <a:t>Packaging</a:t>
            </a:r>
          </a:p>
          <a:p>
            <a:endParaRPr lang="en-GB"/>
          </a:p>
          <a:p>
            <a:r>
              <a:rPr lang="en-GB"/>
              <a:t>www.tatasteeleurope.com/packaging</a:t>
            </a:r>
          </a:p>
        </p:txBody>
      </p:sp>
    </p:spTree>
    <p:extLst>
      <p:ext uri="{BB962C8B-B14F-4D97-AF65-F5344CB8AC3E}">
        <p14:creationId xmlns:p14="http://schemas.microsoft.com/office/powerpoint/2010/main" val="239583249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8DA4D37-B9AC-4DEA-9979-DB53D19F36CF}"/>
              </a:ext>
            </a:extLst>
          </p:cNvPr>
          <p:cNvGraphicFramePr>
            <a:graphicFrameLocks noChangeAspect="1"/>
          </p:cNvGraphicFramePr>
          <p:nvPr>
            <p:custDataLst>
              <p:tags r:id="rId2"/>
            </p:custDataLst>
            <p:extLst>
              <p:ext uri="{D42A27DB-BD31-4B8C-83A1-F6EECF244321}">
                <p14:modId xmlns:p14="http://schemas.microsoft.com/office/powerpoint/2010/main" val="3834547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5" name="think-cell Slide" r:id="rId4" imgW="359" imgH="360" progId="TCLayout.ActiveDocument.1">
                  <p:embed/>
                </p:oleObj>
              </mc:Choice>
              <mc:Fallback>
                <p:oleObj name="think-cell Slide" r:id="rId4" imgW="359" imgH="360" progId="TCLayout.ActiveDocument.1">
                  <p:embed/>
                  <p:pic>
                    <p:nvPicPr>
                      <p:cNvPr id="5" name="Object 4" hidden="1">
                        <a:extLst>
                          <a:ext uri="{FF2B5EF4-FFF2-40B4-BE49-F238E27FC236}">
                            <a16:creationId xmlns:a16="http://schemas.microsoft.com/office/drawing/2014/main" id="{88DA4D37-B9AC-4DEA-9979-DB53D19F36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2290" name="Picture 2" descr="Companies working together for a sustainable future - BCFN Foundation">
            <a:extLst>
              <a:ext uri="{FF2B5EF4-FFF2-40B4-BE49-F238E27FC236}">
                <a16:creationId xmlns:a16="http://schemas.microsoft.com/office/drawing/2014/main" id="{05C36684-502A-4002-94FC-C4A50F5217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875" r="21875"/>
          <a:stretch/>
        </p:blipFill>
        <p:spPr bwMode="auto">
          <a:xfrm rot="16200000">
            <a:off x="4914900" y="914400"/>
            <a:ext cx="5143500" cy="33147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2572F680-0F4A-4ABD-9156-E4B86BAA3AB9}"/>
              </a:ext>
            </a:extLst>
          </p:cNvPr>
          <p:cNvSpPr>
            <a:spLocks noGrp="1"/>
          </p:cNvSpPr>
          <p:nvPr>
            <p:ph idx="1"/>
          </p:nvPr>
        </p:nvSpPr>
        <p:spPr>
          <a:xfrm>
            <a:off x="457200" y="3113794"/>
            <a:ext cx="4668049" cy="1583605"/>
          </a:xfrm>
        </p:spPr>
        <p:txBody>
          <a:bodyPr/>
          <a:lstStyle/>
          <a:p>
            <a:r>
              <a:rPr lang="en-GB" sz="1600" dirty="0"/>
              <a:t>Decarbonisation of steelmaking</a:t>
            </a:r>
          </a:p>
          <a:p>
            <a:r>
              <a:rPr lang="en-GB" sz="1600" dirty="0"/>
              <a:t>Recycling rate and recycled content</a:t>
            </a:r>
          </a:p>
          <a:p>
            <a:endParaRPr lang="en-GB" sz="1200" dirty="0"/>
          </a:p>
          <a:p>
            <a:pPr marL="0" indent="0">
              <a:buNone/>
            </a:pPr>
            <a:endParaRPr lang="en-GB" sz="800" dirty="0">
              <a:solidFill>
                <a:schemeClr val="accent1"/>
              </a:solidFill>
            </a:endParaRPr>
          </a:p>
          <a:p>
            <a:pPr marL="0" indent="0">
              <a:lnSpc>
                <a:spcPct val="95000"/>
              </a:lnSpc>
              <a:spcBef>
                <a:spcPct val="0"/>
              </a:spcBef>
              <a:buNone/>
            </a:pPr>
            <a:r>
              <a:rPr lang="en-GB" sz="1200" b="1" dirty="0">
                <a:solidFill>
                  <a:schemeClr val="accent1"/>
                </a:solidFill>
              </a:rPr>
              <a:t>Joint engagement with key decision makers that packaging steel is the most sustainable packaging material </a:t>
            </a:r>
          </a:p>
        </p:txBody>
      </p:sp>
      <p:sp>
        <p:nvSpPr>
          <p:cNvPr id="2" name="Title 1">
            <a:extLst>
              <a:ext uri="{FF2B5EF4-FFF2-40B4-BE49-F238E27FC236}">
                <a16:creationId xmlns:a16="http://schemas.microsoft.com/office/drawing/2014/main" id="{87BBD494-737E-4B2A-B836-A85A9F811891}"/>
              </a:ext>
            </a:extLst>
          </p:cNvPr>
          <p:cNvSpPr>
            <a:spLocks noGrp="1"/>
          </p:cNvSpPr>
          <p:nvPr>
            <p:ph type="title"/>
          </p:nvPr>
        </p:nvSpPr>
        <p:spPr>
          <a:xfrm>
            <a:off x="457200" y="2461960"/>
            <a:ext cx="5274000" cy="495903"/>
          </a:xfrm>
        </p:spPr>
        <p:txBody>
          <a:bodyPr vert="horz"/>
          <a:lstStyle/>
          <a:p>
            <a:r>
              <a:rPr lang="en-US" dirty="0">
                <a:solidFill>
                  <a:srgbClr val="3D7EDB"/>
                </a:solidFill>
              </a:rPr>
              <a:t>Agenda today</a:t>
            </a:r>
          </a:p>
        </p:txBody>
      </p:sp>
      <p:sp>
        <p:nvSpPr>
          <p:cNvPr id="4" name="Slide Number Placeholder 3">
            <a:extLst>
              <a:ext uri="{FF2B5EF4-FFF2-40B4-BE49-F238E27FC236}">
                <a16:creationId xmlns:a16="http://schemas.microsoft.com/office/drawing/2014/main" id="{CFEB0759-20DE-4B2B-BF6B-C34CAD3F7313}"/>
              </a:ext>
            </a:extLst>
          </p:cNvPr>
          <p:cNvSpPr>
            <a:spLocks noGrp="1"/>
          </p:cNvSpPr>
          <p:nvPr>
            <p:ph type="sldNum" sz="quarter" idx="16"/>
          </p:nvPr>
        </p:nvSpPr>
        <p:spPr/>
        <p:txBody>
          <a:bodyPr/>
          <a:lstStyle/>
          <a:p>
            <a:fld id="{1F3F7073-2DD3-4386-BBF7-0F6C7BAF276C}" type="slidenum">
              <a:rPr lang="en-GB" noProof="0" smtClean="0">
                <a:solidFill>
                  <a:srgbClr val="FFFFFF"/>
                </a:solidFill>
              </a:rPr>
              <a:pPr/>
              <a:t>2</a:t>
            </a:fld>
            <a:endParaRPr lang="en-GB" noProof="0">
              <a:solidFill>
                <a:srgbClr val="FFFFFF"/>
              </a:solidFill>
            </a:endParaRPr>
          </a:p>
        </p:txBody>
      </p:sp>
      <p:sp>
        <p:nvSpPr>
          <p:cNvPr id="12" name="TextBox 11">
            <a:extLst>
              <a:ext uri="{FF2B5EF4-FFF2-40B4-BE49-F238E27FC236}">
                <a16:creationId xmlns:a16="http://schemas.microsoft.com/office/drawing/2014/main" id="{11C5CF38-A4BC-495E-B9DE-8347E15B2E6D}"/>
              </a:ext>
            </a:extLst>
          </p:cNvPr>
          <p:cNvSpPr txBox="1"/>
          <p:nvPr/>
        </p:nvSpPr>
        <p:spPr>
          <a:xfrm>
            <a:off x="457200" y="466526"/>
            <a:ext cx="5135880" cy="1538883"/>
          </a:xfrm>
          <a:prstGeom prst="rect">
            <a:avLst/>
          </a:prstGeom>
          <a:noFill/>
        </p:spPr>
        <p:txBody>
          <a:bodyPr wrap="square" rtlCol="0">
            <a:spAutoFit/>
          </a:bodyPr>
          <a:lstStyle/>
          <a:p>
            <a:r>
              <a:rPr lang="en-US" sz="2400" b="1" dirty="0">
                <a:solidFill>
                  <a:schemeClr val="bg1"/>
                </a:solidFill>
              </a:rPr>
              <a:t>Together we make the difference!</a:t>
            </a:r>
          </a:p>
          <a:p>
            <a:endParaRPr lang="en-US" sz="1400" dirty="0"/>
          </a:p>
          <a:p>
            <a:r>
              <a:rPr lang="en-US" sz="1400" dirty="0"/>
              <a:t>Sustainability is on everybody's lips and is our mutual responsibility, both corporately and on an individual basis. However, to achieve the transformation to a sustainable society we need a common understanding of sustainability.</a:t>
            </a:r>
          </a:p>
        </p:txBody>
      </p:sp>
    </p:spTree>
    <p:extLst>
      <p:ext uri="{BB962C8B-B14F-4D97-AF65-F5344CB8AC3E}">
        <p14:creationId xmlns:p14="http://schemas.microsoft.com/office/powerpoint/2010/main" val="402902338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0143082-FEBF-4B43-9B26-016B10948F80}"/>
              </a:ext>
            </a:extLst>
          </p:cNvPr>
          <p:cNvGraphicFramePr>
            <a:graphicFrameLocks noChangeAspect="1"/>
          </p:cNvGraphicFramePr>
          <p:nvPr>
            <p:custDataLst>
              <p:tags r:id="rId2"/>
            </p:custDataLst>
            <p:extLst>
              <p:ext uri="{D42A27DB-BD31-4B8C-83A1-F6EECF244321}">
                <p14:modId xmlns:p14="http://schemas.microsoft.com/office/powerpoint/2010/main" val="156182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9" name="think-cell Slide" r:id="rId4" imgW="359" imgH="360" progId="TCLayout.ActiveDocument.1">
                  <p:embed/>
                </p:oleObj>
              </mc:Choice>
              <mc:Fallback>
                <p:oleObj name="think-cell Slide" r:id="rId4" imgW="359" imgH="360" progId="TCLayout.ActiveDocument.1">
                  <p:embed/>
                  <p:pic>
                    <p:nvPicPr>
                      <p:cNvPr id="8" name="Object 7" hidden="1">
                        <a:extLst>
                          <a:ext uri="{FF2B5EF4-FFF2-40B4-BE49-F238E27FC236}">
                            <a16:creationId xmlns:a16="http://schemas.microsoft.com/office/drawing/2014/main" id="{60143082-FEBF-4B43-9B26-016B10948F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7B12BB97-A943-4CC6-9DCF-E4FD01DB6BD7}"/>
              </a:ext>
            </a:extLst>
          </p:cNvPr>
          <p:cNvSpPr>
            <a:spLocks noGrp="1"/>
          </p:cNvSpPr>
          <p:nvPr>
            <p:ph type="title"/>
          </p:nvPr>
        </p:nvSpPr>
        <p:spPr/>
        <p:txBody>
          <a:bodyPr vert="horz"/>
          <a:lstStyle/>
          <a:p>
            <a:r>
              <a:rPr lang="en-GB" dirty="0"/>
              <a:t>The path to new packaging steels is about decarbonisation </a:t>
            </a:r>
          </a:p>
        </p:txBody>
      </p:sp>
      <p:sp>
        <p:nvSpPr>
          <p:cNvPr id="7" name="Content Placeholder 6">
            <a:extLst>
              <a:ext uri="{FF2B5EF4-FFF2-40B4-BE49-F238E27FC236}">
                <a16:creationId xmlns:a16="http://schemas.microsoft.com/office/drawing/2014/main" id="{EC4ACC33-5895-4BC3-A8F2-505CD813150B}"/>
              </a:ext>
            </a:extLst>
          </p:cNvPr>
          <p:cNvSpPr>
            <a:spLocks noGrp="1"/>
          </p:cNvSpPr>
          <p:nvPr>
            <p:ph idx="1"/>
          </p:nvPr>
        </p:nvSpPr>
        <p:spPr/>
        <p:txBody>
          <a:bodyPr/>
          <a:lstStyle/>
          <a:p>
            <a:pPr marL="0" indent="0">
              <a:buNone/>
            </a:pPr>
            <a:r>
              <a:rPr lang="en-GB" b="1" dirty="0"/>
              <a:t>Decarbonisation of steelmaking – medium and long term</a:t>
            </a:r>
          </a:p>
          <a:p>
            <a:r>
              <a:rPr lang="en-GB" dirty="0"/>
              <a:t>Current position Tata Steel</a:t>
            </a:r>
          </a:p>
          <a:p>
            <a:r>
              <a:rPr lang="en-GB" dirty="0"/>
              <a:t>Tata Steel decarbonisation plans, insight on 2030 and 2050 ambition</a:t>
            </a:r>
          </a:p>
          <a:p>
            <a:r>
              <a:rPr lang="en-GB" dirty="0"/>
              <a:t>The route to 2030: </a:t>
            </a:r>
            <a:r>
              <a:rPr lang="en-GB" b="0" dirty="0">
                <a:solidFill>
                  <a:schemeClr val="tx1"/>
                </a:solidFill>
              </a:rPr>
              <a:t>expectations and value recognition of different deployment mechanisms on decarbonisation</a:t>
            </a:r>
          </a:p>
          <a:p>
            <a:pPr marL="342900" indent="-342900">
              <a:buFont typeface="+mj-lt"/>
              <a:buAutoNum type="arabicPeriod"/>
            </a:pPr>
            <a:endParaRPr lang="en-GB" b="0" dirty="0">
              <a:solidFill>
                <a:schemeClr val="tx1"/>
              </a:solidFill>
            </a:endParaRPr>
          </a:p>
          <a:p>
            <a:pPr marL="0" indent="0">
              <a:buNone/>
            </a:pPr>
            <a:r>
              <a:rPr lang="en-GB" b="1" dirty="0"/>
              <a:t>Decarbonisation of Steelmaking - short term</a:t>
            </a:r>
          </a:p>
          <a:p>
            <a:pPr marL="0" indent="0">
              <a:buNone/>
            </a:pPr>
            <a:r>
              <a:rPr lang="en-GB" b="1" dirty="0">
                <a:solidFill>
                  <a:schemeClr val="tx1"/>
                </a:solidFill>
              </a:rPr>
              <a:t>Recycling rate</a:t>
            </a:r>
            <a:r>
              <a:rPr lang="en-GB" b="1" dirty="0"/>
              <a:t> and </a:t>
            </a:r>
            <a:r>
              <a:rPr lang="en-GB" b="1" dirty="0">
                <a:solidFill>
                  <a:schemeClr val="tx1"/>
                </a:solidFill>
              </a:rPr>
              <a:t>recycled content </a:t>
            </a:r>
          </a:p>
          <a:p>
            <a:r>
              <a:rPr lang="en-GB" dirty="0"/>
              <a:t>Recycling rate – every loop is a decarbonisation step</a:t>
            </a:r>
          </a:p>
          <a:p>
            <a:r>
              <a:rPr lang="en-GB" b="0" dirty="0">
                <a:solidFill>
                  <a:schemeClr val="tx1"/>
                </a:solidFill>
              </a:rPr>
              <a:t>Recycled content – replacing virgin material</a:t>
            </a:r>
          </a:p>
          <a:p>
            <a:r>
              <a:rPr lang="en-GB" dirty="0"/>
              <a:t>Downgauging </a:t>
            </a:r>
            <a:endParaRPr lang="en-GB" b="0" dirty="0">
              <a:solidFill>
                <a:schemeClr val="tx1"/>
              </a:solidFill>
            </a:endParaRPr>
          </a:p>
          <a:p>
            <a:pPr marL="0" indent="0">
              <a:buNone/>
            </a:pPr>
            <a:endParaRPr lang="en-GB" dirty="0"/>
          </a:p>
          <a:p>
            <a:pPr marL="342900" indent="-342900">
              <a:buFont typeface="+mj-lt"/>
              <a:buAutoNum type="arabicPeriod"/>
            </a:pPr>
            <a:endParaRPr lang="nl-NL" dirty="0"/>
          </a:p>
        </p:txBody>
      </p:sp>
      <p:sp>
        <p:nvSpPr>
          <p:cNvPr id="5" name="Slide Number Placeholder 4">
            <a:extLst>
              <a:ext uri="{FF2B5EF4-FFF2-40B4-BE49-F238E27FC236}">
                <a16:creationId xmlns:a16="http://schemas.microsoft.com/office/drawing/2014/main" id="{76194DDC-D063-44BB-8E78-9DD7DF8A9C59}"/>
              </a:ext>
            </a:extLst>
          </p:cNvPr>
          <p:cNvSpPr>
            <a:spLocks noGrp="1"/>
          </p:cNvSpPr>
          <p:nvPr>
            <p:ph type="sldNum" sz="quarter" idx="12"/>
          </p:nvPr>
        </p:nvSpPr>
        <p:spPr/>
        <p:txBody>
          <a:bodyPr/>
          <a:lstStyle/>
          <a:p>
            <a:fld id="{1F3F7073-2DD3-4386-BBF7-0F6C7BAF276C}" type="slidenum">
              <a:rPr lang="en-GB" noProof="0" smtClean="0">
                <a:solidFill>
                  <a:srgbClr val="FFFFFF"/>
                </a:solidFill>
              </a:rPr>
              <a:pPr/>
              <a:t>3</a:t>
            </a:fld>
            <a:endParaRPr lang="en-GB" noProof="0">
              <a:solidFill>
                <a:srgbClr val="FFFFFF"/>
              </a:solidFill>
            </a:endParaRPr>
          </a:p>
        </p:txBody>
      </p:sp>
    </p:spTree>
    <p:extLst>
      <p:ext uri="{BB962C8B-B14F-4D97-AF65-F5344CB8AC3E}">
        <p14:creationId xmlns:p14="http://schemas.microsoft.com/office/powerpoint/2010/main" val="226165373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0621-74CE-4195-B0F6-B1F0B3EFDC1D}"/>
              </a:ext>
            </a:extLst>
          </p:cNvPr>
          <p:cNvSpPr>
            <a:spLocks noGrp="1"/>
          </p:cNvSpPr>
          <p:nvPr>
            <p:ph type="title"/>
          </p:nvPr>
        </p:nvSpPr>
        <p:spPr/>
        <p:txBody>
          <a:bodyPr vert="horz"/>
          <a:lstStyle/>
          <a:p>
            <a:r>
              <a:rPr kumimoji="0" lang="en-US" sz="2200" b="1" i="0" u="none" strike="noStrike" kern="1200" cap="none" spc="0" normalizeH="0" baseline="0" noProof="0">
                <a:ln>
                  <a:noFill/>
                </a:ln>
                <a:solidFill>
                  <a:srgbClr val="3D7EDB"/>
                </a:solidFill>
                <a:effectLst/>
                <a:uLnTx/>
                <a:uFillTx/>
                <a:latin typeface="Arial"/>
                <a:ea typeface="+mj-ea"/>
                <a:cs typeface="+mj-cs"/>
              </a:rPr>
              <a:t>Greening steel production is more important than ever</a:t>
            </a:r>
            <a:endParaRPr lang="nl-NL"/>
          </a:p>
        </p:txBody>
      </p:sp>
      <p:sp>
        <p:nvSpPr>
          <p:cNvPr id="18" name="Slide Number Placeholder 3">
            <a:extLst>
              <a:ext uri="{FF2B5EF4-FFF2-40B4-BE49-F238E27FC236}">
                <a16:creationId xmlns:a16="http://schemas.microsoft.com/office/drawing/2014/main" id="{ABD46038-8ACF-4826-8C7E-1858F0E128CE}"/>
              </a:ext>
            </a:extLst>
          </p:cNvPr>
          <p:cNvSpPr>
            <a:spLocks noGrp="1"/>
          </p:cNvSpPr>
          <p:nvPr>
            <p:ph type="sldNum" sz="quarter" idx="12"/>
          </p:nvPr>
        </p:nvSpPr>
        <p:spPr>
          <a:xfrm>
            <a:off x="8385243" y="4697399"/>
            <a:ext cx="346802" cy="446102"/>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fld id="{1F3F7073-2DD3-4386-BBF7-0F6C7BAF276C}" type="slidenum">
              <a:rPr kumimoji="0" lang="nl-NL" sz="7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eaLnBrk="1" fontAlgn="auto" latinLnBrk="0" hangingPunct="1">
                <a:lnSpc>
                  <a:spcPct val="100000"/>
                </a:lnSpc>
                <a:spcBef>
                  <a:spcPts val="0"/>
                </a:spcBef>
                <a:spcAft>
                  <a:spcPts val="0"/>
                </a:spcAft>
                <a:buClrTx/>
                <a:buSzTx/>
                <a:buFontTx/>
                <a:buNone/>
                <a:tabLst/>
                <a:defRPr/>
              </a:pPr>
              <a:t>4</a:t>
            </a:fld>
            <a:endParaRPr kumimoji="0" lang="nl-NL" sz="700" b="1"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D842D231-70FF-4CDB-84FA-5CA34B25C0A8}"/>
              </a:ext>
            </a:extLst>
          </p:cNvPr>
          <p:cNvSpPr txBox="1"/>
          <p:nvPr/>
        </p:nvSpPr>
        <p:spPr>
          <a:xfrm>
            <a:off x="5896355" y="2475401"/>
            <a:ext cx="2932600" cy="984885"/>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600" b="1" i="0" u="none" strike="noStrike" kern="1200" cap="none" spc="0" normalizeH="0" baseline="0" noProof="0">
                <a:ln>
                  <a:noFill/>
                </a:ln>
                <a:solidFill>
                  <a:srgbClr val="34B233"/>
                </a:solidFill>
                <a:effectLst/>
                <a:uLnTx/>
                <a:uFillTx/>
                <a:latin typeface="Arial"/>
                <a:ea typeface="+mn-ea"/>
                <a:cs typeface="Arial" panose="020B0604020202020204" pitchFamily="34" charset="0"/>
              </a:rPr>
              <a:t>Green steel: our commitment to sustainability is demonstrated by the choice of the hydrogen route</a:t>
            </a:r>
          </a:p>
        </p:txBody>
      </p:sp>
      <p:sp>
        <p:nvSpPr>
          <p:cNvPr id="20" name="TextBox 19">
            <a:extLst>
              <a:ext uri="{FF2B5EF4-FFF2-40B4-BE49-F238E27FC236}">
                <a16:creationId xmlns:a16="http://schemas.microsoft.com/office/drawing/2014/main" id="{9719D35F-27D0-4012-A1A7-7F54228D17B4}"/>
              </a:ext>
            </a:extLst>
          </p:cNvPr>
          <p:cNvSpPr txBox="1"/>
          <p:nvPr/>
        </p:nvSpPr>
        <p:spPr>
          <a:xfrm>
            <a:off x="5934775" y="3645786"/>
            <a:ext cx="2855759" cy="49244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en-US" b="1">
                <a:solidFill>
                  <a:srgbClr val="3D7EDB"/>
                </a:solidFill>
                <a:latin typeface="Arial"/>
              </a:rPr>
              <a:t>This is </a:t>
            </a:r>
            <a:r>
              <a:rPr kumimoji="0" lang="en-US" sz="1600" b="1" i="0" u="none" strike="noStrike" kern="1200" cap="none" spc="0" normalizeH="0" baseline="0" noProof="0">
                <a:ln>
                  <a:noFill/>
                </a:ln>
                <a:solidFill>
                  <a:srgbClr val="3D7EDB"/>
                </a:solidFill>
                <a:effectLst/>
                <a:uLnTx/>
                <a:uFillTx/>
                <a:latin typeface="Arial"/>
                <a:ea typeface="+mn-ea"/>
                <a:cs typeface="Arial" panose="020B0604020202020204" pitchFamily="34" charset="0"/>
              </a:rPr>
              <a:t>the route to fossil energy independence </a:t>
            </a:r>
          </a:p>
        </p:txBody>
      </p:sp>
      <p:sp>
        <p:nvSpPr>
          <p:cNvPr id="21" name="Arrow: Right 20">
            <a:extLst>
              <a:ext uri="{FF2B5EF4-FFF2-40B4-BE49-F238E27FC236}">
                <a16:creationId xmlns:a16="http://schemas.microsoft.com/office/drawing/2014/main" id="{3F18366B-2477-42A0-B1AC-59A6A58A238D}"/>
              </a:ext>
            </a:extLst>
          </p:cNvPr>
          <p:cNvSpPr/>
          <p:nvPr/>
        </p:nvSpPr>
        <p:spPr>
          <a:xfrm>
            <a:off x="4066032" y="2602417"/>
            <a:ext cx="1549908" cy="484632"/>
          </a:xfrm>
          <a:prstGeom prst="rightArrow">
            <a:avLst/>
          </a:prstGeom>
          <a:noFill/>
          <a:ln w="3175">
            <a:gradFill flip="none" rotWithShape="1">
              <a:gsLst>
                <a:gs pos="0">
                  <a:schemeClr val="accent5">
                    <a:alpha val="0"/>
                  </a:schemeClr>
                </a:gs>
                <a:gs pos="100000">
                  <a:schemeClr val="accent5"/>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FFFFFF"/>
              </a:solidFill>
              <a:effectLst/>
              <a:uLnTx/>
              <a:uFillTx/>
              <a:latin typeface="Arial"/>
              <a:ea typeface="+mn-ea"/>
              <a:cs typeface="+mn-cs"/>
            </a:endParaRPr>
          </a:p>
        </p:txBody>
      </p:sp>
      <p:sp>
        <p:nvSpPr>
          <p:cNvPr id="22" name="Arrow: Right 21">
            <a:extLst>
              <a:ext uri="{FF2B5EF4-FFF2-40B4-BE49-F238E27FC236}">
                <a16:creationId xmlns:a16="http://schemas.microsoft.com/office/drawing/2014/main" id="{14BD7994-7774-4427-8AF9-B63885690689}"/>
              </a:ext>
            </a:extLst>
          </p:cNvPr>
          <p:cNvSpPr/>
          <p:nvPr/>
        </p:nvSpPr>
        <p:spPr>
          <a:xfrm>
            <a:off x="4797552" y="3631830"/>
            <a:ext cx="833628" cy="484632"/>
          </a:xfrm>
          <a:prstGeom prst="rightArrow">
            <a:avLst/>
          </a:prstGeom>
          <a:noFill/>
          <a:ln w="3175">
            <a:gradFill flip="none" rotWithShape="1">
              <a:gsLst>
                <a:gs pos="0">
                  <a:schemeClr val="accent1">
                    <a:alpha val="0"/>
                  </a:schemeClr>
                </a:gs>
                <a:gs pos="100000">
                  <a:schemeClr val="accent1"/>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319E6156-07E6-4454-8F8C-0DBBB2846EA6}"/>
              </a:ext>
            </a:extLst>
          </p:cNvPr>
          <p:cNvSpPr txBox="1"/>
          <p:nvPr/>
        </p:nvSpPr>
        <p:spPr>
          <a:xfrm>
            <a:off x="1123888" y="1247057"/>
            <a:ext cx="3261360" cy="984885"/>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en-US" b="1" dirty="0">
                <a:solidFill>
                  <a:srgbClr val="002B45"/>
                </a:solidFill>
                <a:latin typeface="Arial"/>
              </a:rPr>
              <a:t>Sustainable steel </a:t>
            </a:r>
            <a:r>
              <a:rPr kumimoji="0" lang="en-US" sz="1600" b="1" i="0" u="none" strike="noStrike" kern="1200" cap="none" spc="0" normalizeH="0" baseline="0" noProof="0" dirty="0">
                <a:ln>
                  <a:noFill/>
                </a:ln>
                <a:solidFill>
                  <a:srgbClr val="002B45"/>
                </a:solidFill>
                <a:effectLst/>
                <a:uLnTx/>
                <a:uFillTx/>
                <a:latin typeface="Arial"/>
                <a:ea typeface="+mn-ea"/>
                <a:cs typeface="Arial" panose="020B0604020202020204" pitchFamily="34" charset="0"/>
              </a:rPr>
              <a:t>production is of great strategic and economic importance for the Netherlands and for Europe</a:t>
            </a:r>
          </a:p>
        </p:txBody>
      </p:sp>
      <p:grpSp>
        <p:nvGrpSpPr>
          <p:cNvPr id="24" name="Group 23">
            <a:extLst>
              <a:ext uri="{FF2B5EF4-FFF2-40B4-BE49-F238E27FC236}">
                <a16:creationId xmlns:a16="http://schemas.microsoft.com/office/drawing/2014/main" id="{367997FD-6EDD-4ED9-BD35-6429DB05B4D9}"/>
              </a:ext>
            </a:extLst>
          </p:cNvPr>
          <p:cNvGrpSpPr/>
          <p:nvPr/>
        </p:nvGrpSpPr>
        <p:grpSpPr>
          <a:xfrm>
            <a:off x="623243" y="2383535"/>
            <a:ext cx="4262650" cy="4209087"/>
            <a:chOff x="221166" y="3324281"/>
            <a:chExt cx="2721875" cy="2687672"/>
          </a:xfrm>
        </p:grpSpPr>
        <p:pic>
          <p:nvPicPr>
            <p:cNvPr id="25" name="Picture 24">
              <a:extLst>
                <a:ext uri="{FF2B5EF4-FFF2-40B4-BE49-F238E27FC236}">
                  <a16:creationId xmlns:a16="http://schemas.microsoft.com/office/drawing/2014/main" id="{CEAD3438-AA22-431D-91D7-E935226FC01E}"/>
                </a:ext>
              </a:extLst>
            </p:cNvPr>
            <p:cNvPicPr>
              <a:picLocks/>
            </p:cNvPicPr>
            <p:nvPr/>
          </p:nvPicPr>
          <p:blipFill>
            <a:blip r:embed="rId3"/>
            <a:srcRect/>
            <a:stretch/>
          </p:blipFill>
          <p:spPr>
            <a:xfrm>
              <a:off x="1714638" y="3909552"/>
              <a:ext cx="1204001" cy="1227066"/>
            </a:xfrm>
            <a:prstGeom prst="rect">
              <a:avLst/>
            </a:prstGeom>
          </p:spPr>
        </p:pic>
        <p:pic>
          <p:nvPicPr>
            <p:cNvPr id="26" name="Picture 25">
              <a:extLst>
                <a:ext uri="{FF2B5EF4-FFF2-40B4-BE49-F238E27FC236}">
                  <a16:creationId xmlns:a16="http://schemas.microsoft.com/office/drawing/2014/main" id="{249EDFBC-0125-42C3-B216-5594D48C89BB}"/>
                </a:ext>
              </a:extLst>
            </p:cNvPr>
            <p:cNvPicPr>
              <a:picLocks/>
            </p:cNvPicPr>
            <p:nvPr/>
          </p:nvPicPr>
          <p:blipFill>
            <a:blip r:embed="rId4"/>
            <a:srcRect/>
            <a:stretch/>
          </p:blipFill>
          <p:spPr>
            <a:xfrm>
              <a:off x="435936" y="3459758"/>
              <a:ext cx="1658677" cy="1690452"/>
            </a:xfrm>
            <a:prstGeom prst="rect">
              <a:avLst/>
            </a:prstGeom>
          </p:spPr>
        </p:pic>
        <p:grpSp>
          <p:nvGrpSpPr>
            <p:cNvPr id="27" name="Group 26">
              <a:extLst>
                <a:ext uri="{FF2B5EF4-FFF2-40B4-BE49-F238E27FC236}">
                  <a16:creationId xmlns:a16="http://schemas.microsoft.com/office/drawing/2014/main" id="{78B619F9-22E1-4189-8EBC-6C99749196A2}"/>
                </a:ext>
              </a:extLst>
            </p:cNvPr>
            <p:cNvGrpSpPr/>
            <p:nvPr/>
          </p:nvGrpSpPr>
          <p:grpSpPr>
            <a:xfrm>
              <a:off x="221166" y="3324281"/>
              <a:ext cx="2721875" cy="2687672"/>
              <a:chOff x="8957304" y="1634021"/>
              <a:chExt cx="2294330" cy="2294331"/>
            </a:xfrm>
          </p:grpSpPr>
          <p:sp>
            <p:nvSpPr>
              <p:cNvPr id="29" name="Arc 28">
                <a:extLst>
                  <a:ext uri="{FF2B5EF4-FFF2-40B4-BE49-F238E27FC236}">
                    <a16:creationId xmlns:a16="http://schemas.microsoft.com/office/drawing/2014/main" id="{03EF1E13-F78B-4366-A360-404DD9CB1E15}"/>
                  </a:ext>
                </a:extLst>
              </p:cNvPr>
              <p:cNvSpPr/>
              <p:nvPr/>
            </p:nvSpPr>
            <p:spPr>
              <a:xfrm flipV="1">
                <a:off x="8957304" y="1634021"/>
                <a:ext cx="2294330" cy="2294331"/>
              </a:xfrm>
              <a:prstGeom prst="arc">
                <a:avLst>
                  <a:gd name="adj1" fmla="val 4997998"/>
                  <a:gd name="adj2" fmla="val 11873737"/>
                </a:avLst>
              </a:prstGeom>
              <a:ln w="50800" cap="flat">
                <a:solidFill>
                  <a:schemeClr val="accent5"/>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Arc 29">
                <a:extLst>
                  <a:ext uri="{FF2B5EF4-FFF2-40B4-BE49-F238E27FC236}">
                    <a16:creationId xmlns:a16="http://schemas.microsoft.com/office/drawing/2014/main" id="{0EAEFB1F-DFF2-4D58-A487-C92D43E76B77}"/>
                  </a:ext>
                </a:extLst>
              </p:cNvPr>
              <p:cNvSpPr/>
              <p:nvPr/>
            </p:nvSpPr>
            <p:spPr>
              <a:xfrm flipV="1">
                <a:off x="8996973" y="1636013"/>
                <a:ext cx="2252669" cy="2252669"/>
              </a:xfrm>
              <a:prstGeom prst="arc">
                <a:avLst>
                  <a:gd name="adj1" fmla="val 20409734"/>
                  <a:gd name="adj2" fmla="val 4870662"/>
                </a:avLst>
              </a:prstGeom>
              <a:ln w="50800" cap="flat">
                <a:solidFill>
                  <a:schemeClr val="accent5"/>
                </a:solidFill>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28" name="Picture 27">
              <a:extLst>
                <a:ext uri="{FF2B5EF4-FFF2-40B4-BE49-F238E27FC236}">
                  <a16:creationId xmlns:a16="http://schemas.microsoft.com/office/drawing/2014/main" id="{8DB58DED-D1CD-46EF-96BC-292A92590402}"/>
                </a:ext>
              </a:extLst>
            </p:cNvPr>
            <p:cNvPicPr>
              <a:picLocks/>
            </p:cNvPicPr>
            <p:nvPr/>
          </p:nvPicPr>
          <p:blipFill>
            <a:blip r:embed="rId5"/>
            <a:srcRect/>
            <a:stretch/>
          </p:blipFill>
          <p:spPr>
            <a:xfrm>
              <a:off x="328863" y="4444724"/>
              <a:ext cx="460564" cy="658201"/>
            </a:xfrm>
            <a:prstGeom prst="rect">
              <a:avLst/>
            </a:prstGeom>
          </p:spPr>
        </p:pic>
      </p:grpSp>
      <p:cxnSp>
        <p:nvCxnSpPr>
          <p:cNvPr id="31" name="Straight Arrow Connector 30">
            <a:extLst>
              <a:ext uri="{FF2B5EF4-FFF2-40B4-BE49-F238E27FC236}">
                <a16:creationId xmlns:a16="http://schemas.microsoft.com/office/drawing/2014/main" id="{8BB966D4-4A43-4E03-B94C-1A120CC840C0}"/>
              </a:ext>
            </a:extLst>
          </p:cNvPr>
          <p:cNvCxnSpPr>
            <a:cxnSpLocks/>
          </p:cNvCxnSpPr>
          <p:nvPr/>
        </p:nvCxnSpPr>
        <p:spPr>
          <a:xfrm>
            <a:off x="2754568" y="2078736"/>
            <a:ext cx="0" cy="408432"/>
          </a:xfrm>
          <a:prstGeom prst="straightConnector1">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040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660BE9E-A888-490E-84E5-5679C83F2603}"/>
              </a:ext>
            </a:extLst>
          </p:cNvPr>
          <p:cNvGraphicFramePr>
            <a:graphicFrameLocks noChangeAspect="1"/>
          </p:cNvGraphicFramePr>
          <p:nvPr>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193" name="think-cell Slide" r:id="rId11" imgW="408" imgH="408" progId="TCLayout.ActiveDocument.1">
                  <p:embed/>
                </p:oleObj>
              </mc:Choice>
              <mc:Fallback>
                <p:oleObj name="think-cell Slide" r:id="rId11" imgW="408" imgH="408" progId="TCLayout.ActiveDocument.1">
                  <p:embed/>
                  <p:pic>
                    <p:nvPicPr>
                      <p:cNvPr id="6" name="Object 5" hidden="1">
                        <a:extLst>
                          <a:ext uri="{FF2B5EF4-FFF2-40B4-BE49-F238E27FC236}">
                            <a16:creationId xmlns:a16="http://schemas.microsoft.com/office/drawing/2014/main" id="{4660BE9E-A888-490E-84E5-5679C83F2603}"/>
                          </a:ext>
                        </a:extLst>
                      </p:cNvPr>
                      <p:cNvPicPr/>
                      <p:nvPr/>
                    </p:nvPicPr>
                    <p:blipFill>
                      <a:blip r:embed="rId12"/>
                      <a:stretch>
                        <a:fillRect/>
                      </a:stretch>
                    </p:blipFill>
                    <p:spPr>
                      <a:xfrm>
                        <a:off x="1191" y="1191"/>
                        <a:ext cx="1191" cy="1191"/>
                      </a:xfrm>
                      <a:prstGeom prst="rect">
                        <a:avLst/>
                      </a:prstGeom>
                    </p:spPr>
                  </p:pic>
                </p:oleObj>
              </mc:Fallback>
            </mc:AlternateContent>
          </a:graphicData>
        </a:graphic>
      </p:graphicFrame>
      <p:sp>
        <p:nvSpPr>
          <p:cNvPr id="46" name="Rectangle 45">
            <a:extLst>
              <a:ext uri="{FF2B5EF4-FFF2-40B4-BE49-F238E27FC236}">
                <a16:creationId xmlns:a16="http://schemas.microsoft.com/office/drawing/2014/main" id="{121340F8-76D6-4EB3-8605-404CCDEC489C}"/>
              </a:ext>
            </a:extLst>
          </p:cNvPr>
          <p:cNvSpPr/>
          <p:nvPr/>
        </p:nvSpPr>
        <p:spPr>
          <a:xfrm>
            <a:off x="4874726" y="1080924"/>
            <a:ext cx="3824654" cy="4000500"/>
          </a:xfrm>
          <a:prstGeom prst="rect">
            <a:avLst/>
          </a:prstGeom>
          <a:solidFill>
            <a:schemeClr val="accent1">
              <a:lumMod val="20000"/>
              <a:lumOff val="8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225"/>
              </a:spcBef>
              <a:spcAft>
                <a:spcPts val="225"/>
              </a:spcAft>
            </a:pPr>
            <a:endParaRPr lang="en-GB" sz="1200" dirty="0">
              <a:solidFill>
                <a:srgbClr val="FFFFFF"/>
              </a:solidFill>
              <a:latin typeface="Arial"/>
            </a:endParaRPr>
          </a:p>
        </p:txBody>
      </p:sp>
      <p:sp>
        <p:nvSpPr>
          <p:cNvPr id="45" name="Rectangle 44">
            <a:extLst>
              <a:ext uri="{FF2B5EF4-FFF2-40B4-BE49-F238E27FC236}">
                <a16:creationId xmlns:a16="http://schemas.microsoft.com/office/drawing/2014/main" id="{8B690A81-9E2A-4B90-AE96-018764BD1601}"/>
              </a:ext>
            </a:extLst>
          </p:cNvPr>
          <p:cNvSpPr/>
          <p:nvPr/>
        </p:nvSpPr>
        <p:spPr>
          <a:xfrm>
            <a:off x="376755" y="1080924"/>
            <a:ext cx="3824654" cy="4000500"/>
          </a:xfrm>
          <a:prstGeom prst="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225"/>
              </a:spcBef>
              <a:spcAft>
                <a:spcPts val="225"/>
              </a:spcAft>
            </a:pPr>
            <a:endParaRPr lang="en-GB" sz="1200" dirty="0">
              <a:solidFill>
                <a:srgbClr val="FFFFFF"/>
              </a:solidFill>
              <a:latin typeface="Arial"/>
            </a:endParaRPr>
          </a:p>
        </p:txBody>
      </p:sp>
      <p:sp>
        <p:nvSpPr>
          <p:cNvPr id="2" name="2. Slide Title">
            <a:extLst>
              <a:ext uri="{FF2B5EF4-FFF2-40B4-BE49-F238E27FC236}">
                <a16:creationId xmlns:a16="http://schemas.microsoft.com/office/drawing/2014/main" id="{98555AB9-122C-4A5A-8C26-3216F310F0A8}"/>
              </a:ext>
            </a:extLst>
          </p:cNvPr>
          <p:cNvSpPr>
            <a:spLocks noGrp="1"/>
          </p:cNvSpPr>
          <p:nvPr>
            <p:ph type="title"/>
            <p:custDataLst>
              <p:tags r:id="rId3"/>
            </p:custDataLst>
          </p:nvPr>
        </p:nvSpPr>
        <p:spPr>
          <a:xfrm>
            <a:off x="444620" y="328711"/>
            <a:ext cx="8311896" cy="714820"/>
          </a:xfrm>
        </p:spPr>
        <p:txBody>
          <a:bodyPr vert="horz">
            <a:noAutofit/>
          </a:bodyPr>
          <a:lstStyle/>
          <a:p>
            <a:r>
              <a:rPr lang="en-GB" dirty="0"/>
              <a:t>Tata Steel is committing to a clean, green future with two programmes in the Netherlands</a:t>
            </a:r>
          </a:p>
        </p:txBody>
      </p:sp>
      <p:sp>
        <p:nvSpPr>
          <p:cNvPr id="10" name="TextBox 9">
            <a:extLst>
              <a:ext uri="{FF2B5EF4-FFF2-40B4-BE49-F238E27FC236}">
                <a16:creationId xmlns:a16="http://schemas.microsoft.com/office/drawing/2014/main" id="{D00DB92B-2FFE-44BC-AA85-6AE60D26ABE7}"/>
              </a:ext>
            </a:extLst>
          </p:cNvPr>
          <p:cNvSpPr txBox="1">
            <a:spLocks/>
          </p:cNvSpPr>
          <p:nvPr/>
        </p:nvSpPr>
        <p:spPr>
          <a:xfrm>
            <a:off x="5117913" y="1266999"/>
            <a:ext cx="3395414" cy="207749"/>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1350" b="1" dirty="0">
                <a:solidFill>
                  <a:srgbClr val="3D7EDB"/>
                </a:solidFill>
                <a:latin typeface="Arial"/>
              </a:rPr>
              <a:t>Transition to clean, green steel</a:t>
            </a:r>
          </a:p>
        </p:txBody>
      </p:sp>
      <p:sp>
        <p:nvSpPr>
          <p:cNvPr id="12" name="TextBox 11">
            <a:extLst>
              <a:ext uri="{FF2B5EF4-FFF2-40B4-BE49-F238E27FC236}">
                <a16:creationId xmlns:a16="http://schemas.microsoft.com/office/drawing/2014/main" id="{05B23B90-3027-43B5-B9A5-A091328519E4}"/>
              </a:ext>
            </a:extLst>
          </p:cNvPr>
          <p:cNvSpPr txBox="1">
            <a:spLocks/>
          </p:cNvSpPr>
          <p:nvPr/>
        </p:nvSpPr>
        <p:spPr>
          <a:xfrm>
            <a:off x="5117913" y="1622075"/>
            <a:ext cx="3395414" cy="738664"/>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1050" b="1" dirty="0">
                <a:solidFill>
                  <a:srgbClr val="000000"/>
                </a:solidFill>
                <a:latin typeface="Arial"/>
              </a:rPr>
              <a:t>Transition to green hydrogen-based steel making </a:t>
            </a:r>
            <a:r>
              <a:rPr lang="en-GB" sz="1050" dirty="0">
                <a:solidFill>
                  <a:srgbClr val="000000"/>
                </a:solidFill>
                <a:latin typeface="Arial"/>
              </a:rPr>
              <a:t>by replacing current blast furnace-technology with DRI-plants and electric furnaces </a:t>
            </a:r>
          </a:p>
        </p:txBody>
      </p:sp>
      <p:sp>
        <p:nvSpPr>
          <p:cNvPr id="14" name="TextBox 13">
            <a:extLst>
              <a:ext uri="{FF2B5EF4-FFF2-40B4-BE49-F238E27FC236}">
                <a16:creationId xmlns:a16="http://schemas.microsoft.com/office/drawing/2014/main" id="{B1BD7BCC-7D2B-43DF-AEF2-EEE17A265B2A}"/>
              </a:ext>
            </a:extLst>
          </p:cNvPr>
          <p:cNvSpPr txBox="1">
            <a:spLocks/>
          </p:cNvSpPr>
          <p:nvPr/>
        </p:nvSpPr>
        <p:spPr>
          <a:xfrm>
            <a:off x="5117913" y="2482994"/>
            <a:ext cx="3395414" cy="184666"/>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1050" dirty="0">
                <a:solidFill>
                  <a:srgbClr val="000000"/>
                </a:solidFill>
                <a:latin typeface="Arial"/>
              </a:rPr>
              <a:t>Implementation timeline of </a:t>
            </a:r>
            <a:r>
              <a:rPr lang="en-GB" sz="1050" b="1" dirty="0">
                <a:solidFill>
                  <a:srgbClr val="000000"/>
                </a:solidFill>
                <a:latin typeface="Arial"/>
              </a:rPr>
              <a:t>2022-2035</a:t>
            </a:r>
          </a:p>
        </p:txBody>
      </p:sp>
      <p:grpSp>
        <p:nvGrpSpPr>
          <p:cNvPr id="52" name="Group 51">
            <a:extLst>
              <a:ext uri="{FF2B5EF4-FFF2-40B4-BE49-F238E27FC236}">
                <a16:creationId xmlns:a16="http://schemas.microsoft.com/office/drawing/2014/main" id="{54B7BA5B-5FEB-4875-805F-09E9AB336559}"/>
              </a:ext>
            </a:extLst>
          </p:cNvPr>
          <p:cNvGrpSpPr/>
          <p:nvPr/>
        </p:nvGrpSpPr>
        <p:grpSpPr>
          <a:xfrm>
            <a:off x="5117913" y="2846598"/>
            <a:ext cx="3107372" cy="378797"/>
            <a:chOff x="6823886" y="3731311"/>
            <a:chExt cx="4143162" cy="505062"/>
          </a:xfrm>
        </p:grpSpPr>
        <p:sp>
          <p:nvSpPr>
            <p:cNvPr id="15" name="TextBox 14">
              <a:extLst>
                <a:ext uri="{FF2B5EF4-FFF2-40B4-BE49-F238E27FC236}">
                  <a16:creationId xmlns:a16="http://schemas.microsoft.com/office/drawing/2014/main" id="{2E19611A-9B77-4CE7-ABDD-13D4C07EEB4D}"/>
                </a:ext>
              </a:extLst>
            </p:cNvPr>
            <p:cNvSpPr txBox="1"/>
            <p:nvPr/>
          </p:nvSpPr>
          <p:spPr>
            <a:xfrm>
              <a:off x="6823886" y="3731311"/>
              <a:ext cx="1563594" cy="430886"/>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2100" b="1" dirty="0">
                  <a:solidFill>
                    <a:srgbClr val="000000"/>
                  </a:solidFill>
                  <a:latin typeface="Arial"/>
                </a:rPr>
                <a:t>30 - 40%</a:t>
              </a:r>
              <a:endParaRPr lang="en-GB" sz="1200" dirty="0">
                <a:solidFill>
                  <a:srgbClr val="000000"/>
                </a:solidFill>
                <a:latin typeface="Arial"/>
              </a:endParaRPr>
            </a:p>
          </p:txBody>
        </p:sp>
        <p:sp>
          <p:nvSpPr>
            <p:cNvPr id="17" name="TextBox 16">
              <a:extLst>
                <a:ext uri="{FF2B5EF4-FFF2-40B4-BE49-F238E27FC236}">
                  <a16:creationId xmlns:a16="http://schemas.microsoft.com/office/drawing/2014/main" id="{B8EEC97B-1C8C-4FE4-A3B0-F40273CE783C}"/>
                </a:ext>
              </a:extLst>
            </p:cNvPr>
            <p:cNvSpPr txBox="1"/>
            <p:nvPr/>
          </p:nvSpPr>
          <p:spPr>
            <a:xfrm>
              <a:off x="8439291" y="3805487"/>
              <a:ext cx="2527757" cy="430886"/>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1050" dirty="0">
                  <a:solidFill>
                    <a:srgbClr val="000000"/>
                  </a:solidFill>
                  <a:latin typeface="Arial"/>
                </a:rPr>
                <a:t>CO</a:t>
              </a:r>
              <a:r>
                <a:rPr lang="en-GB" sz="1050" baseline="-25000" dirty="0">
                  <a:solidFill>
                    <a:srgbClr val="000000"/>
                  </a:solidFill>
                  <a:latin typeface="Arial"/>
                </a:rPr>
                <a:t>2</a:t>
              </a:r>
              <a:r>
                <a:rPr lang="en-GB" sz="1050" dirty="0">
                  <a:solidFill>
                    <a:srgbClr val="000000"/>
                  </a:solidFill>
                  <a:latin typeface="Arial"/>
                </a:rPr>
                <a:t> emissions reduction after first BF-replacement by ’30</a:t>
              </a:r>
              <a:r>
                <a:rPr lang="en-GB" sz="1050" baseline="30000" dirty="0">
                  <a:solidFill>
                    <a:srgbClr val="000000"/>
                  </a:solidFill>
                  <a:latin typeface="Arial"/>
                </a:rPr>
                <a:t>2</a:t>
              </a:r>
              <a:r>
                <a:rPr lang="en-GB" sz="1050" dirty="0">
                  <a:solidFill>
                    <a:srgbClr val="000000"/>
                  </a:solidFill>
                  <a:latin typeface="Arial"/>
                </a:rPr>
                <a:t> </a:t>
              </a:r>
            </a:p>
          </p:txBody>
        </p:sp>
      </p:grpSp>
      <p:grpSp>
        <p:nvGrpSpPr>
          <p:cNvPr id="51" name="Group 50">
            <a:extLst>
              <a:ext uri="{FF2B5EF4-FFF2-40B4-BE49-F238E27FC236}">
                <a16:creationId xmlns:a16="http://schemas.microsoft.com/office/drawing/2014/main" id="{E96F8A4E-C01C-48C5-B9FA-21EA0E959B34}"/>
              </a:ext>
            </a:extLst>
          </p:cNvPr>
          <p:cNvGrpSpPr/>
          <p:nvPr/>
        </p:nvGrpSpPr>
        <p:grpSpPr>
          <a:xfrm>
            <a:off x="5117913" y="3521446"/>
            <a:ext cx="3148055" cy="378797"/>
            <a:chOff x="6823886" y="4576319"/>
            <a:chExt cx="4197406" cy="505062"/>
          </a:xfrm>
        </p:grpSpPr>
        <p:sp>
          <p:nvSpPr>
            <p:cNvPr id="18" name="TextBox 17">
              <a:extLst>
                <a:ext uri="{FF2B5EF4-FFF2-40B4-BE49-F238E27FC236}">
                  <a16:creationId xmlns:a16="http://schemas.microsoft.com/office/drawing/2014/main" id="{C56346A5-C7E8-48EF-A706-BA2AC4F29394}"/>
                </a:ext>
              </a:extLst>
            </p:cNvPr>
            <p:cNvSpPr txBox="1"/>
            <p:nvPr/>
          </p:nvSpPr>
          <p:spPr>
            <a:xfrm>
              <a:off x="6823886" y="4576319"/>
              <a:ext cx="1563594" cy="430886"/>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2100" b="1" dirty="0">
                  <a:solidFill>
                    <a:srgbClr val="000000"/>
                  </a:solidFill>
                  <a:latin typeface="Arial"/>
                </a:rPr>
                <a:t>60 - 70%</a:t>
              </a:r>
              <a:endParaRPr lang="en-GB" sz="1200" dirty="0">
                <a:solidFill>
                  <a:srgbClr val="000000"/>
                </a:solidFill>
                <a:latin typeface="Arial"/>
              </a:endParaRPr>
            </a:p>
          </p:txBody>
        </p:sp>
        <p:sp>
          <p:nvSpPr>
            <p:cNvPr id="19" name="TextBox 18">
              <a:extLst>
                <a:ext uri="{FF2B5EF4-FFF2-40B4-BE49-F238E27FC236}">
                  <a16:creationId xmlns:a16="http://schemas.microsoft.com/office/drawing/2014/main" id="{3CC9D037-2444-421A-9516-050EC06A1E66}"/>
                </a:ext>
              </a:extLst>
            </p:cNvPr>
            <p:cNvSpPr txBox="1"/>
            <p:nvPr/>
          </p:nvSpPr>
          <p:spPr>
            <a:xfrm>
              <a:off x="8439292" y="4650495"/>
              <a:ext cx="2582000" cy="430886"/>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1050" dirty="0">
                  <a:solidFill>
                    <a:srgbClr val="000000"/>
                  </a:solidFill>
                  <a:latin typeface="Arial"/>
                </a:rPr>
                <a:t>CO</a:t>
              </a:r>
              <a:r>
                <a:rPr lang="en-GB" sz="1050" baseline="-25000" dirty="0">
                  <a:solidFill>
                    <a:srgbClr val="000000"/>
                  </a:solidFill>
                  <a:latin typeface="Arial"/>
                </a:rPr>
                <a:t>2</a:t>
              </a:r>
              <a:r>
                <a:rPr lang="en-GB" sz="1050" dirty="0">
                  <a:solidFill>
                    <a:srgbClr val="000000"/>
                  </a:solidFill>
                  <a:latin typeface="Arial"/>
                </a:rPr>
                <a:t> emissions reduction after second BF-replacement by ’35</a:t>
              </a:r>
              <a:r>
                <a:rPr lang="en-GB" sz="1050" baseline="30000" dirty="0">
                  <a:solidFill>
                    <a:srgbClr val="000000"/>
                  </a:solidFill>
                  <a:latin typeface="Arial"/>
                </a:rPr>
                <a:t>2</a:t>
              </a:r>
            </a:p>
          </p:txBody>
        </p:sp>
      </p:grpSp>
      <p:sp>
        <p:nvSpPr>
          <p:cNvPr id="8" name="TextBox 7">
            <a:extLst>
              <a:ext uri="{FF2B5EF4-FFF2-40B4-BE49-F238E27FC236}">
                <a16:creationId xmlns:a16="http://schemas.microsoft.com/office/drawing/2014/main" id="{6A283470-D6A5-4CE7-966E-97A5199F49DD}"/>
              </a:ext>
            </a:extLst>
          </p:cNvPr>
          <p:cNvSpPr txBox="1">
            <a:spLocks/>
          </p:cNvSpPr>
          <p:nvPr/>
        </p:nvSpPr>
        <p:spPr>
          <a:xfrm>
            <a:off x="591375" y="1260074"/>
            <a:ext cx="3395414" cy="207749"/>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1350" b="1" dirty="0">
                <a:solidFill>
                  <a:srgbClr val="3D7EDB"/>
                </a:solidFill>
                <a:latin typeface="Arial"/>
                <a:cs typeface="Arial"/>
              </a:rPr>
              <a:t>Roadmap Plus</a:t>
            </a:r>
          </a:p>
        </p:txBody>
      </p:sp>
      <p:sp>
        <p:nvSpPr>
          <p:cNvPr id="13" name="TextBox 12">
            <a:extLst>
              <a:ext uri="{FF2B5EF4-FFF2-40B4-BE49-F238E27FC236}">
                <a16:creationId xmlns:a16="http://schemas.microsoft.com/office/drawing/2014/main" id="{7FC341A6-99F5-4785-BF14-3FD7BD99C0D5}"/>
              </a:ext>
            </a:extLst>
          </p:cNvPr>
          <p:cNvSpPr txBox="1">
            <a:spLocks/>
          </p:cNvSpPr>
          <p:nvPr/>
        </p:nvSpPr>
        <p:spPr>
          <a:xfrm>
            <a:off x="591375" y="2476069"/>
            <a:ext cx="3395414" cy="184666"/>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1050" dirty="0">
                <a:solidFill>
                  <a:srgbClr val="000000"/>
                </a:solidFill>
                <a:latin typeface="Arial"/>
              </a:rPr>
              <a:t>Implementation timeline of </a:t>
            </a:r>
            <a:r>
              <a:rPr lang="en-GB" sz="1050" b="1" dirty="0">
                <a:solidFill>
                  <a:srgbClr val="000000"/>
                </a:solidFill>
                <a:latin typeface="Arial"/>
              </a:rPr>
              <a:t>2019-2025</a:t>
            </a:r>
          </a:p>
        </p:txBody>
      </p:sp>
      <p:sp>
        <p:nvSpPr>
          <p:cNvPr id="22" name="TextBox 21">
            <a:extLst>
              <a:ext uri="{FF2B5EF4-FFF2-40B4-BE49-F238E27FC236}">
                <a16:creationId xmlns:a16="http://schemas.microsoft.com/office/drawing/2014/main" id="{078A8E56-F835-4BD7-B625-22DF07DD04D4}"/>
              </a:ext>
            </a:extLst>
          </p:cNvPr>
          <p:cNvSpPr txBox="1"/>
          <p:nvPr/>
        </p:nvSpPr>
        <p:spPr>
          <a:xfrm>
            <a:off x="591375" y="3957308"/>
            <a:ext cx="721055" cy="323165"/>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2100" b="1" dirty="0">
                <a:solidFill>
                  <a:srgbClr val="000000"/>
                </a:solidFill>
                <a:latin typeface="Arial"/>
              </a:rPr>
              <a:t>50%</a:t>
            </a:r>
            <a:endParaRPr lang="en-GB" sz="1200" dirty="0">
              <a:solidFill>
                <a:srgbClr val="000000"/>
              </a:solidFill>
              <a:latin typeface="Arial"/>
            </a:endParaRPr>
          </a:p>
        </p:txBody>
      </p:sp>
      <p:sp>
        <p:nvSpPr>
          <p:cNvPr id="23" name="TextBox 22">
            <a:extLst>
              <a:ext uri="{FF2B5EF4-FFF2-40B4-BE49-F238E27FC236}">
                <a16:creationId xmlns:a16="http://schemas.microsoft.com/office/drawing/2014/main" id="{E90994A4-04BF-4031-B12C-5ADC7850E14C}"/>
              </a:ext>
            </a:extLst>
          </p:cNvPr>
          <p:cNvSpPr txBox="1">
            <a:spLocks/>
          </p:cNvSpPr>
          <p:nvPr/>
        </p:nvSpPr>
        <p:spPr>
          <a:xfrm>
            <a:off x="1479814" y="4027785"/>
            <a:ext cx="2617776" cy="16158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1050" dirty="0">
                <a:solidFill>
                  <a:srgbClr val="000000"/>
                </a:solidFill>
                <a:latin typeface="Arial"/>
              </a:rPr>
              <a:t>PAH-emissions reduction by 2022</a:t>
            </a:r>
            <a:r>
              <a:rPr lang="en-GB" sz="1050" baseline="30000" dirty="0">
                <a:solidFill>
                  <a:srgbClr val="000000"/>
                </a:solidFill>
                <a:latin typeface="Arial"/>
              </a:rPr>
              <a:t>1</a:t>
            </a:r>
            <a:endParaRPr lang="en-GB" sz="1050" dirty="0">
              <a:solidFill>
                <a:srgbClr val="000000"/>
              </a:solidFill>
              <a:latin typeface="Arial"/>
            </a:endParaRPr>
          </a:p>
        </p:txBody>
      </p:sp>
      <p:sp>
        <p:nvSpPr>
          <p:cNvPr id="11" name="TextBox 10">
            <a:extLst>
              <a:ext uri="{FF2B5EF4-FFF2-40B4-BE49-F238E27FC236}">
                <a16:creationId xmlns:a16="http://schemas.microsoft.com/office/drawing/2014/main" id="{CBC31EDB-90B0-4A4E-A17F-69CE1DCEE23D}"/>
              </a:ext>
            </a:extLst>
          </p:cNvPr>
          <p:cNvSpPr txBox="1">
            <a:spLocks/>
          </p:cNvSpPr>
          <p:nvPr/>
        </p:nvSpPr>
        <p:spPr>
          <a:xfrm>
            <a:off x="591375" y="1615150"/>
            <a:ext cx="3395414" cy="738664"/>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1050" b="1" dirty="0">
                <a:solidFill>
                  <a:srgbClr val="000000"/>
                </a:solidFill>
                <a:latin typeface="Arial"/>
              </a:rPr>
              <a:t>Reduction of local emissions and improvement of local nuisance situation </a:t>
            </a:r>
            <a:r>
              <a:rPr lang="en-GB" sz="1050" dirty="0">
                <a:solidFill>
                  <a:srgbClr val="000000"/>
                </a:solidFill>
                <a:latin typeface="Arial"/>
              </a:rPr>
              <a:t>by taking environmental measures, incl. dedusting and deNOxing the pellet plant, and limiting emission at the cokes plant</a:t>
            </a:r>
          </a:p>
        </p:txBody>
      </p:sp>
      <p:sp>
        <p:nvSpPr>
          <p:cNvPr id="24" name="TextBox 23">
            <a:extLst>
              <a:ext uri="{FF2B5EF4-FFF2-40B4-BE49-F238E27FC236}">
                <a16:creationId xmlns:a16="http://schemas.microsoft.com/office/drawing/2014/main" id="{D3994AC8-3FC5-425D-A73F-B601928A562F}"/>
              </a:ext>
            </a:extLst>
          </p:cNvPr>
          <p:cNvSpPr txBox="1"/>
          <p:nvPr/>
        </p:nvSpPr>
        <p:spPr>
          <a:xfrm>
            <a:off x="591375" y="4550750"/>
            <a:ext cx="721055" cy="323165"/>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2100" b="1" dirty="0">
                <a:solidFill>
                  <a:srgbClr val="000000"/>
                </a:solidFill>
                <a:latin typeface="Arial"/>
              </a:rPr>
              <a:t>30%</a:t>
            </a:r>
            <a:endParaRPr lang="en-GB" sz="1200" dirty="0">
              <a:solidFill>
                <a:srgbClr val="000000"/>
              </a:solidFill>
              <a:latin typeface="Arial"/>
            </a:endParaRPr>
          </a:p>
        </p:txBody>
      </p:sp>
      <p:sp>
        <p:nvSpPr>
          <p:cNvPr id="25" name="TextBox 24">
            <a:extLst>
              <a:ext uri="{FF2B5EF4-FFF2-40B4-BE49-F238E27FC236}">
                <a16:creationId xmlns:a16="http://schemas.microsoft.com/office/drawing/2014/main" id="{83F4533F-ABFD-4893-B5F4-1EC07608626F}"/>
              </a:ext>
            </a:extLst>
          </p:cNvPr>
          <p:cNvSpPr txBox="1">
            <a:spLocks/>
          </p:cNvSpPr>
          <p:nvPr/>
        </p:nvSpPr>
        <p:spPr>
          <a:xfrm>
            <a:off x="1479814" y="4622455"/>
            <a:ext cx="2617776" cy="16158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1050" dirty="0">
                <a:solidFill>
                  <a:srgbClr val="000000"/>
                </a:solidFill>
                <a:latin typeface="Arial"/>
              </a:rPr>
              <a:t>NOx emissions reduction by 2025</a:t>
            </a:r>
            <a:r>
              <a:rPr lang="en-GB" sz="1050" baseline="30000" dirty="0">
                <a:solidFill>
                  <a:srgbClr val="000000"/>
                </a:solidFill>
                <a:latin typeface="Arial"/>
              </a:rPr>
              <a:t>1</a:t>
            </a:r>
            <a:endParaRPr lang="en-GB" sz="1050" dirty="0">
              <a:solidFill>
                <a:srgbClr val="000000"/>
              </a:solidFill>
              <a:latin typeface="Arial"/>
            </a:endParaRPr>
          </a:p>
        </p:txBody>
      </p:sp>
      <p:sp>
        <p:nvSpPr>
          <p:cNvPr id="29" name="TextBox 28">
            <a:extLst>
              <a:ext uri="{FF2B5EF4-FFF2-40B4-BE49-F238E27FC236}">
                <a16:creationId xmlns:a16="http://schemas.microsoft.com/office/drawing/2014/main" id="{0733F5E5-86A1-4491-BE8B-440C0489688E}"/>
              </a:ext>
            </a:extLst>
          </p:cNvPr>
          <p:cNvSpPr txBox="1"/>
          <p:nvPr/>
        </p:nvSpPr>
        <p:spPr>
          <a:xfrm>
            <a:off x="591375" y="3363865"/>
            <a:ext cx="721055" cy="323165"/>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2100" b="1" dirty="0">
                <a:solidFill>
                  <a:srgbClr val="000000"/>
                </a:solidFill>
                <a:latin typeface="Arial"/>
              </a:rPr>
              <a:t>85%</a:t>
            </a:r>
            <a:endParaRPr lang="en-GB" sz="1200" dirty="0">
              <a:solidFill>
                <a:srgbClr val="000000"/>
              </a:solidFill>
              <a:latin typeface="Arial"/>
            </a:endParaRPr>
          </a:p>
        </p:txBody>
      </p:sp>
      <p:sp>
        <p:nvSpPr>
          <p:cNvPr id="30" name="TextBox 29">
            <a:extLst>
              <a:ext uri="{FF2B5EF4-FFF2-40B4-BE49-F238E27FC236}">
                <a16:creationId xmlns:a16="http://schemas.microsoft.com/office/drawing/2014/main" id="{00D775D6-B065-4FB5-A948-A2F3398C975C}"/>
              </a:ext>
            </a:extLst>
          </p:cNvPr>
          <p:cNvSpPr txBox="1">
            <a:spLocks/>
          </p:cNvSpPr>
          <p:nvPr/>
        </p:nvSpPr>
        <p:spPr>
          <a:xfrm>
            <a:off x="1479814" y="3433729"/>
            <a:ext cx="2617776" cy="16158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1050" dirty="0">
                <a:solidFill>
                  <a:srgbClr val="000000"/>
                </a:solidFill>
                <a:latin typeface="Arial"/>
              </a:rPr>
              <a:t>Odour reduction by 2023</a:t>
            </a:r>
            <a:r>
              <a:rPr lang="en-GB" sz="1050" baseline="30000" dirty="0">
                <a:solidFill>
                  <a:srgbClr val="000000"/>
                </a:solidFill>
                <a:latin typeface="Arial"/>
              </a:rPr>
              <a:t>1</a:t>
            </a:r>
            <a:endParaRPr lang="en-GB" sz="1050" dirty="0">
              <a:solidFill>
                <a:srgbClr val="000000"/>
              </a:solidFill>
              <a:latin typeface="Arial"/>
            </a:endParaRPr>
          </a:p>
        </p:txBody>
      </p:sp>
      <p:sp>
        <p:nvSpPr>
          <p:cNvPr id="31" name="TextBox 30">
            <a:extLst>
              <a:ext uri="{FF2B5EF4-FFF2-40B4-BE49-F238E27FC236}">
                <a16:creationId xmlns:a16="http://schemas.microsoft.com/office/drawing/2014/main" id="{28264CBF-B1BD-44A5-9343-38E08141D6F2}"/>
              </a:ext>
            </a:extLst>
          </p:cNvPr>
          <p:cNvSpPr txBox="1"/>
          <p:nvPr/>
        </p:nvSpPr>
        <p:spPr>
          <a:xfrm>
            <a:off x="591375" y="2770423"/>
            <a:ext cx="721055" cy="323165"/>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2100" b="1" dirty="0">
                <a:solidFill>
                  <a:srgbClr val="000000"/>
                </a:solidFill>
                <a:latin typeface="Arial"/>
              </a:rPr>
              <a:t>35%</a:t>
            </a:r>
            <a:endParaRPr lang="en-GB" sz="1200" dirty="0">
              <a:solidFill>
                <a:srgbClr val="000000"/>
              </a:solidFill>
              <a:latin typeface="Arial"/>
            </a:endParaRPr>
          </a:p>
        </p:txBody>
      </p:sp>
      <p:sp>
        <p:nvSpPr>
          <p:cNvPr id="32" name="TextBox 31">
            <a:extLst>
              <a:ext uri="{FF2B5EF4-FFF2-40B4-BE49-F238E27FC236}">
                <a16:creationId xmlns:a16="http://schemas.microsoft.com/office/drawing/2014/main" id="{89408336-2745-4A52-A3D0-2DB0FFA66FB4}"/>
              </a:ext>
            </a:extLst>
          </p:cNvPr>
          <p:cNvSpPr txBox="1">
            <a:spLocks/>
          </p:cNvSpPr>
          <p:nvPr/>
        </p:nvSpPr>
        <p:spPr>
          <a:xfrm>
            <a:off x="1479814" y="2839673"/>
            <a:ext cx="2617776" cy="16158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1050" dirty="0">
                <a:solidFill>
                  <a:srgbClr val="000000"/>
                </a:solidFill>
                <a:latin typeface="Arial"/>
              </a:rPr>
              <a:t>PM10 (fine dust) reduction by 2023</a:t>
            </a:r>
            <a:r>
              <a:rPr lang="en-GB" sz="1050" baseline="30000" dirty="0">
                <a:solidFill>
                  <a:srgbClr val="000000"/>
                </a:solidFill>
                <a:latin typeface="Arial"/>
              </a:rPr>
              <a:t>1</a:t>
            </a:r>
            <a:endParaRPr lang="en-GB" sz="1050" dirty="0">
              <a:solidFill>
                <a:srgbClr val="000000"/>
              </a:solidFill>
              <a:latin typeface="Arial"/>
            </a:endParaRPr>
          </a:p>
        </p:txBody>
      </p:sp>
      <p:cxnSp>
        <p:nvCxnSpPr>
          <p:cNvPr id="34" name="LineBasicStrong 8">
            <a:extLst>
              <a:ext uri="{FF2B5EF4-FFF2-40B4-BE49-F238E27FC236}">
                <a16:creationId xmlns:a16="http://schemas.microsoft.com/office/drawing/2014/main" id="{031A164E-5190-43D1-82CF-CD421E2F14E7}"/>
              </a:ext>
            </a:extLst>
          </p:cNvPr>
          <p:cNvCxnSpPr>
            <a:cxnSpLocks/>
          </p:cNvCxnSpPr>
          <p:nvPr>
            <p:custDataLst>
              <p:tags r:id="rId4"/>
            </p:custDataLst>
          </p:nvPr>
        </p:nvCxnSpPr>
        <p:spPr>
          <a:xfrm>
            <a:off x="591375" y="1498318"/>
            <a:ext cx="3395414" cy="0"/>
          </a:xfrm>
          <a:prstGeom prst="straightConnector1">
            <a:avLst/>
          </a:prstGeom>
          <a:ln w="1270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1" name="PlusSignBlue 34">
            <a:extLst>
              <a:ext uri="{FF2B5EF4-FFF2-40B4-BE49-F238E27FC236}">
                <a16:creationId xmlns:a16="http://schemas.microsoft.com/office/drawing/2014/main" id="{305113C2-91E8-4325-A449-68630F586826}"/>
              </a:ext>
            </a:extLst>
          </p:cNvPr>
          <p:cNvGrpSpPr>
            <a:grpSpLocks noChangeAspect="1"/>
          </p:cNvGrpSpPr>
          <p:nvPr>
            <p:custDataLst>
              <p:tags r:id="rId5"/>
            </p:custDataLst>
          </p:nvPr>
        </p:nvGrpSpPr>
        <p:grpSpPr>
          <a:xfrm>
            <a:off x="4400911" y="1349733"/>
            <a:ext cx="297171" cy="297171"/>
            <a:chOff x="1016000" y="1016000"/>
            <a:chExt cx="396228" cy="396228"/>
          </a:xfrm>
        </p:grpSpPr>
        <p:sp>
          <p:nvSpPr>
            <p:cNvPr id="7" name="Oval 6">
              <a:extLst>
                <a:ext uri="{FF2B5EF4-FFF2-40B4-BE49-F238E27FC236}">
                  <a16:creationId xmlns:a16="http://schemas.microsoft.com/office/drawing/2014/main" id="{7F9DE0A3-FB95-4222-ABA1-1972E2490CA4}"/>
                </a:ext>
              </a:extLst>
            </p:cNvPr>
            <p:cNvSpPr/>
            <p:nvPr/>
          </p:nvSpPr>
          <p:spPr>
            <a:xfrm>
              <a:off x="1016000" y="1016000"/>
              <a:ext cx="396228" cy="396228"/>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225"/>
                </a:spcBef>
                <a:spcAft>
                  <a:spcPts val="225"/>
                </a:spcAft>
              </a:pPr>
              <a:endParaRPr lang="en-GB" sz="1200" dirty="0">
                <a:solidFill>
                  <a:srgbClr val="FFFFFF"/>
                </a:solidFill>
                <a:latin typeface="Arial"/>
              </a:endParaRPr>
            </a:p>
          </p:txBody>
        </p:sp>
        <p:pic>
          <p:nvPicPr>
            <p:cNvPr id="20" name="Graphic 19">
              <a:extLst>
                <a:ext uri="{FF2B5EF4-FFF2-40B4-BE49-F238E27FC236}">
                  <a16:creationId xmlns:a16="http://schemas.microsoft.com/office/drawing/2014/main" id="{8B8A93B9-3264-4DB0-9A7E-E357E17EEF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3614" y="1023614"/>
              <a:ext cx="381000" cy="381000"/>
            </a:xfrm>
            <a:prstGeom prst="rect">
              <a:avLst/>
            </a:prstGeom>
          </p:spPr>
        </p:pic>
      </p:grpSp>
      <p:cxnSp>
        <p:nvCxnSpPr>
          <p:cNvPr id="47" name="LineBasicStrong 8">
            <a:extLst>
              <a:ext uri="{FF2B5EF4-FFF2-40B4-BE49-F238E27FC236}">
                <a16:creationId xmlns:a16="http://schemas.microsoft.com/office/drawing/2014/main" id="{9B9798B7-A4FE-41E2-8681-1ED2AB20D25E}"/>
              </a:ext>
            </a:extLst>
          </p:cNvPr>
          <p:cNvCxnSpPr>
            <a:cxnSpLocks/>
          </p:cNvCxnSpPr>
          <p:nvPr>
            <p:custDataLst>
              <p:tags r:id="rId6"/>
            </p:custDataLst>
          </p:nvPr>
        </p:nvCxnSpPr>
        <p:spPr>
          <a:xfrm>
            <a:off x="5117913" y="1505243"/>
            <a:ext cx="3395414" cy="0"/>
          </a:xfrm>
          <a:prstGeom prst="straightConnector1">
            <a:avLst/>
          </a:prstGeom>
          <a:ln w="1270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78854716-25CD-4880-A714-72336696E445}"/>
              </a:ext>
            </a:extLst>
          </p:cNvPr>
          <p:cNvGrpSpPr/>
          <p:nvPr/>
        </p:nvGrpSpPr>
        <p:grpSpPr>
          <a:xfrm>
            <a:off x="5117913" y="4196295"/>
            <a:ext cx="3610034" cy="323165"/>
            <a:chOff x="6823886" y="5208902"/>
            <a:chExt cx="4813378" cy="430886"/>
          </a:xfrm>
        </p:grpSpPr>
        <p:sp>
          <p:nvSpPr>
            <p:cNvPr id="48" name="TextBox 47">
              <a:extLst>
                <a:ext uri="{FF2B5EF4-FFF2-40B4-BE49-F238E27FC236}">
                  <a16:creationId xmlns:a16="http://schemas.microsoft.com/office/drawing/2014/main" id="{7F4547BE-1876-4D75-B5B5-DC9822AE1557}"/>
                </a:ext>
              </a:extLst>
            </p:cNvPr>
            <p:cNvSpPr txBox="1"/>
            <p:nvPr/>
          </p:nvSpPr>
          <p:spPr>
            <a:xfrm>
              <a:off x="6823886" y="5208902"/>
              <a:ext cx="1563594" cy="430886"/>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2100" b="1" dirty="0">
                  <a:solidFill>
                    <a:srgbClr val="000000"/>
                  </a:solidFill>
                  <a:latin typeface="Arial"/>
                </a:rPr>
                <a:t>100%</a:t>
              </a:r>
              <a:endParaRPr lang="en-GB" sz="1200" dirty="0">
                <a:solidFill>
                  <a:srgbClr val="000000"/>
                </a:solidFill>
                <a:latin typeface="Arial"/>
              </a:endParaRPr>
            </a:p>
          </p:txBody>
        </p:sp>
        <p:sp>
          <p:nvSpPr>
            <p:cNvPr id="49" name="TextBox 48">
              <a:extLst>
                <a:ext uri="{FF2B5EF4-FFF2-40B4-BE49-F238E27FC236}">
                  <a16:creationId xmlns:a16="http://schemas.microsoft.com/office/drawing/2014/main" id="{86E4AA08-73A2-4152-BDE7-BCF3575E80F9}"/>
                </a:ext>
              </a:extLst>
            </p:cNvPr>
            <p:cNvSpPr txBox="1"/>
            <p:nvPr/>
          </p:nvSpPr>
          <p:spPr>
            <a:xfrm>
              <a:off x="8439291" y="5283078"/>
              <a:ext cx="3197973" cy="21544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000000"/>
                </a:buClr>
                <a:defRPr/>
              </a:pPr>
              <a:r>
                <a:rPr lang="en-GB" sz="1050" dirty="0">
                  <a:solidFill>
                    <a:srgbClr val="000000"/>
                  </a:solidFill>
                  <a:latin typeface="Arial"/>
                </a:rPr>
                <a:t>CO</a:t>
              </a:r>
              <a:r>
                <a:rPr lang="en-GB" sz="1050" baseline="-25000" dirty="0">
                  <a:solidFill>
                    <a:srgbClr val="000000"/>
                  </a:solidFill>
                  <a:latin typeface="Arial"/>
                </a:rPr>
                <a:t>2</a:t>
              </a:r>
              <a:r>
                <a:rPr lang="en-GB" sz="1050" dirty="0">
                  <a:solidFill>
                    <a:srgbClr val="000000"/>
                  </a:solidFill>
                  <a:latin typeface="Arial"/>
                </a:rPr>
                <a:t> emissions reduction by ’50</a:t>
              </a:r>
              <a:r>
                <a:rPr lang="en-GB" sz="1050" baseline="30000" dirty="0">
                  <a:solidFill>
                    <a:srgbClr val="000000"/>
                  </a:solidFill>
                  <a:latin typeface="Arial"/>
                </a:rPr>
                <a:t>1</a:t>
              </a:r>
            </a:p>
          </p:txBody>
        </p:sp>
      </p:grpSp>
      <p:sp>
        <p:nvSpPr>
          <p:cNvPr id="36" name="4. Footnote">
            <a:extLst>
              <a:ext uri="{FF2B5EF4-FFF2-40B4-BE49-F238E27FC236}">
                <a16:creationId xmlns:a16="http://schemas.microsoft.com/office/drawing/2014/main" id="{C90D73AB-45DE-4D13-A106-64BA99C0D2B3}"/>
              </a:ext>
            </a:extLst>
          </p:cNvPr>
          <p:cNvSpPr txBox="1"/>
          <p:nvPr>
            <p:custDataLst>
              <p:tags r:id="rId7"/>
            </p:custDataLst>
          </p:nvPr>
        </p:nvSpPr>
        <p:spPr>
          <a:xfrm>
            <a:off x="444620" y="4873800"/>
            <a:ext cx="3681539" cy="207739"/>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221456" indent="-228600" defTabSz="685800">
              <a:buAutoNum type="arabicPeriod"/>
            </a:pPr>
            <a:r>
              <a:rPr lang="en-GB" sz="600" dirty="0">
                <a:solidFill>
                  <a:srgbClr val="000000"/>
                </a:solidFill>
                <a:latin typeface="Arial"/>
              </a:rPr>
              <a:t>Reduction compared to 2019 emissions</a:t>
            </a:r>
          </a:p>
        </p:txBody>
      </p:sp>
      <p:sp>
        <p:nvSpPr>
          <p:cNvPr id="37" name="4. Footnote">
            <a:extLst>
              <a:ext uri="{FF2B5EF4-FFF2-40B4-BE49-F238E27FC236}">
                <a16:creationId xmlns:a16="http://schemas.microsoft.com/office/drawing/2014/main" id="{6F828B7D-B0D1-4C49-B3CD-A39B69742AF7}"/>
              </a:ext>
            </a:extLst>
          </p:cNvPr>
          <p:cNvSpPr txBox="1"/>
          <p:nvPr>
            <p:custDataLst>
              <p:tags r:id="rId8"/>
            </p:custDataLst>
          </p:nvPr>
        </p:nvSpPr>
        <p:spPr>
          <a:xfrm>
            <a:off x="4946283" y="4809661"/>
            <a:ext cx="3681539" cy="207739"/>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221456" indent="-228600" defTabSz="685800">
              <a:buAutoNum type="arabicPeriod"/>
            </a:pPr>
            <a:r>
              <a:rPr lang="en-GB" sz="600" dirty="0">
                <a:solidFill>
                  <a:srgbClr val="000000"/>
                </a:solidFill>
                <a:latin typeface="Arial"/>
              </a:rPr>
              <a:t>Reduction compared to 2019 emissions</a:t>
            </a:r>
          </a:p>
          <a:p>
            <a:pPr marL="221456" indent="-228600" defTabSz="685800">
              <a:buAutoNum type="arabicPeriod"/>
            </a:pPr>
            <a:r>
              <a:rPr lang="en-GB" sz="600" dirty="0">
                <a:solidFill>
                  <a:srgbClr val="000000"/>
                </a:solidFill>
                <a:latin typeface="Arial"/>
              </a:rPr>
              <a:t>Reduction compared to 2019 emissions and based on phasing out of BF6</a:t>
            </a:r>
          </a:p>
        </p:txBody>
      </p:sp>
    </p:spTree>
    <p:extLst>
      <p:ext uri="{BB962C8B-B14F-4D97-AF65-F5344CB8AC3E}">
        <p14:creationId xmlns:p14="http://schemas.microsoft.com/office/powerpoint/2010/main" val="3706400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BF2E2DF-70F0-4953-BCC5-6F73859C0F18}"/>
              </a:ext>
            </a:extLst>
          </p:cNvPr>
          <p:cNvGraphicFramePr>
            <a:graphicFrameLocks noChangeAspect="1"/>
          </p:cNvGraphicFramePr>
          <p:nvPr>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217" name="think-cell Slide" r:id="rId19" imgW="408" imgH="408" progId="TCLayout.ActiveDocument.1">
                  <p:embed/>
                </p:oleObj>
              </mc:Choice>
              <mc:Fallback>
                <p:oleObj name="think-cell Slide" r:id="rId19" imgW="408" imgH="408" progId="TCLayout.ActiveDocument.1">
                  <p:embed/>
                  <p:pic>
                    <p:nvPicPr>
                      <p:cNvPr id="6" name="Object 5" hidden="1">
                        <a:extLst>
                          <a:ext uri="{FF2B5EF4-FFF2-40B4-BE49-F238E27FC236}">
                            <a16:creationId xmlns:a16="http://schemas.microsoft.com/office/drawing/2014/main" id="{5BF2E2DF-70F0-4953-BCC5-6F73859C0F18}"/>
                          </a:ext>
                        </a:extLst>
                      </p:cNvPr>
                      <p:cNvPicPr/>
                      <p:nvPr/>
                    </p:nvPicPr>
                    <p:blipFill>
                      <a:blip r:embed="rId20"/>
                      <a:stretch>
                        <a:fillRect/>
                      </a:stretch>
                    </p:blipFill>
                    <p:spPr>
                      <a:xfrm>
                        <a:off x="1191" y="1191"/>
                        <a:ext cx="1191" cy="1191"/>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F9C5F16F-ECC0-478D-AD13-67C232E667C2}"/>
              </a:ext>
            </a:extLst>
          </p:cNvPr>
          <p:cNvSpPr>
            <a:spLocks noGrp="1"/>
          </p:cNvSpPr>
          <p:nvPr>
            <p:ph type="title"/>
            <p:custDataLst>
              <p:tags r:id="rId3"/>
            </p:custDataLst>
          </p:nvPr>
        </p:nvSpPr>
        <p:spPr>
          <a:xfrm>
            <a:off x="416052" y="129159"/>
            <a:ext cx="8311896" cy="643253"/>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en-GB" dirty="0"/>
              <a:t>Tata Steel in the Netherlands is currently is one the most CO</a:t>
            </a:r>
            <a:r>
              <a:rPr lang="en-GB" baseline="-25000" dirty="0"/>
              <a:t>2</a:t>
            </a:r>
            <a:r>
              <a:rPr lang="en-GB" dirty="0"/>
              <a:t> efficient producers globally…</a:t>
            </a:r>
          </a:p>
        </p:txBody>
      </p:sp>
      <p:sp>
        <p:nvSpPr>
          <p:cNvPr id="8" name="5. Source">
            <a:extLst>
              <a:ext uri="{FF2B5EF4-FFF2-40B4-BE49-F238E27FC236}">
                <a16:creationId xmlns:a16="http://schemas.microsoft.com/office/drawing/2014/main" id="{4D14AB56-0BC1-40D2-8B6C-B5C2E218B436}"/>
              </a:ext>
            </a:extLst>
          </p:cNvPr>
          <p:cNvSpPr txBox="1">
            <a:spLocks/>
          </p:cNvSpPr>
          <p:nvPr>
            <p:custDataLst>
              <p:tags r:id="rId4"/>
            </p:custDataLst>
          </p:nvPr>
        </p:nvSpPr>
        <p:spPr>
          <a:xfrm>
            <a:off x="617769" y="4889334"/>
            <a:ext cx="7994418" cy="923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spcBef>
                <a:spcPts val="225"/>
              </a:spcBef>
              <a:spcAft>
                <a:spcPts val="225"/>
              </a:spcAft>
              <a:buClr>
                <a:srgbClr val="FFFFFF"/>
              </a:buClr>
              <a:defRPr/>
            </a:pPr>
            <a:r>
              <a:rPr lang="en-GB" sz="600" dirty="0">
                <a:solidFill>
                  <a:srgbClr val="000000"/>
                </a:solidFill>
                <a:latin typeface="Arial"/>
              </a:rPr>
              <a:t>Source: World Steel CO2 data report 2020, BF-BOF route. Calculations incl. scope 1, 2, 3 emissions as per World Resources Institution, World Business Council for Sustainable Development and greenhouse gas protocol</a:t>
            </a:r>
          </a:p>
        </p:txBody>
      </p:sp>
      <p:grpSp>
        <p:nvGrpSpPr>
          <p:cNvPr id="9" name="Group 8">
            <a:extLst>
              <a:ext uri="{FF2B5EF4-FFF2-40B4-BE49-F238E27FC236}">
                <a16:creationId xmlns:a16="http://schemas.microsoft.com/office/drawing/2014/main" id="{16D5B488-A977-442E-AB2D-CB577C72C4FA}"/>
              </a:ext>
            </a:extLst>
          </p:cNvPr>
          <p:cNvGrpSpPr/>
          <p:nvPr/>
        </p:nvGrpSpPr>
        <p:grpSpPr>
          <a:xfrm>
            <a:off x="7434065" y="611596"/>
            <a:ext cx="1238448" cy="279797"/>
            <a:chOff x="9912086" y="1201628"/>
            <a:chExt cx="1651264" cy="373063"/>
          </a:xfrm>
        </p:grpSpPr>
        <p:pic>
          <p:nvPicPr>
            <p:cNvPr id="10" name="Picture 5" descr="Worldsteel association">
              <a:extLst>
                <a:ext uri="{FF2B5EF4-FFF2-40B4-BE49-F238E27FC236}">
                  <a16:creationId xmlns:a16="http://schemas.microsoft.com/office/drawing/2014/main" id="{CAB18C95-66A0-470E-A5AF-82F69B87F9E9}"/>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9912086" y="1201628"/>
              <a:ext cx="1651264" cy="373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5" descr="Worldsteel association">
              <a:extLst>
                <a:ext uri="{FF2B5EF4-FFF2-40B4-BE49-F238E27FC236}">
                  <a16:creationId xmlns:a16="http://schemas.microsoft.com/office/drawing/2014/main" id="{7B8089C2-7002-43DF-A75C-60F6B6D11E5E}"/>
                </a:ext>
              </a:extLst>
            </p:cNvPr>
            <p:cNvPicPr>
              <a:picLocks noChangeAspect="1" noChangeArrowheads="1"/>
            </p:cNvPicPr>
            <p:nvPr/>
          </p:nvPicPr>
          <p:blipFill rotWithShape="1">
            <a:blip r:embed="rId22" cstate="email">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a:ext>
              </a:extLst>
            </a:blip>
            <a:srcRect/>
            <a:stretch/>
          </p:blipFill>
          <p:spPr bwMode="auto">
            <a:xfrm>
              <a:off x="9912086" y="1461464"/>
              <a:ext cx="1651264" cy="1132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7C82582F-8691-451F-89DC-7136CA42302C}"/>
              </a:ext>
            </a:extLst>
          </p:cNvPr>
          <p:cNvSpPr txBox="1">
            <a:spLocks/>
          </p:cNvSpPr>
          <p:nvPr/>
        </p:nvSpPr>
        <p:spPr>
          <a:xfrm>
            <a:off x="416052" y="868550"/>
            <a:ext cx="8311896" cy="177587"/>
          </a:xfrm>
          <a:prstGeom prst="rect">
            <a:avLst/>
          </a:prstGeom>
        </p:spPr>
        <p:txBody>
          <a:bodyPr vert="horz" wrap="square" lIns="0" tIns="0" rIns="0" bIns="13500" rtlCol="0" anchor="b">
            <a:spAutoFit/>
          </a:bodyPr>
          <a:lstStyle>
            <a:lvl1pPr marL="182880" lvl="0" indent="-182880">
              <a:lnSpc>
                <a:spcPct val="110000"/>
              </a:lnSpc>
              <a:spcBef>
                <a:spcPts val="600"/>
              </a:spcBef>
              <a:spcAft>
                <a:spcPts val="300"/>
              </a:spcAft>
              <a:buClr>
                <a:schemeClr val="tx2"/>
              </a:buClr>
              <a:buFont typeface="Wingdings" panose="05000000000000000000" pitchFamily="2" charset="2"/>
              <a:buChar char="§"/>
              <a:defRPr lang="en-US" sz="1200">
                <a:solidFill>
                  <a:schemeClr val="tx1"/>
                </a:solidFill>
                <a:sym typeface="+mn-lt"/>
              </a:defRPr>
            </a:lvl1pPr>
            <a:lvl2pPr marL="356616" lvl="1" indent="-173736">
              <a:lnSpc>
                <a:spcPct val="90000"/>
              </a:lnSpc>
              <a:spcBef>
                <a:spcPts val="0"/>
              </a:spcBef>
              <a:spcAft>
                <a:spcPts val="300"/>
              </a:spcAft>
              <a:buClr>
                <a:schemeClr val="tx1"/>
              </a:buClr>
              <a:buFont typeface="Arial" panose="020B0604020202020204" pitchFamily="34" charset="0"/>
              <a:buChar char="–"/>
              <a:defRPr lang="en-US" sz="1200">
                <a:solidFill>
                  <a:schemeClr val="tx1"/>
                </a:solidFill>
                <a:sym typeface="+mn-lt"/>
              </a:defRPr>
            </a:lvl2pPr>
            <a:lvl3pPr marL="539496" lvl="2" indent="-182880">
              <a:lnSpc>
                <a:spcPct val="90000"/>
              </a:lnSpc>
              <a:spcBef>
                <a:spcPts val="0"/>
              </a:spcBef>
              <a:spcAft>
                <a:spcPts val="300"/>
              </a:spcAft>
              <a:buClr>
                <a:schemeClr val="tx1"/>
              </a:buClr>
              <a:buFont typeface="Wingdings" panose="05000000000000000000" pitchFamily="2" charset="2"/>
              <a:buChar char="§"/>
              <a:defRPr lang="en-US" sz="1200">
                <a:solidFill>
                  <a:schemeClr val="tx1"/>
                </a:solidFill>
                <a:sym typeface="+mn-lt"/>
              </a:defRPr>
            </a:lvl3pPr>
            <a:lvl4pPr marL="0" lvl="3" indent="0">
              <a:lnSpc>
                <a:spcPct val="110000"/>
              </a:lnSpc>
              <a:spcBef>
                <a:spcPts val="300"/>
              </a:spcBef>
              <a:spcAft>
                <a:spcPts val="300"/>
              </a:spcAft>
              <a:buClr>
                <a:schemeClr val="tx2"/>
              </a:buClr>
              <a:buFont typeface="Arial" panose="020B0604020202020204" pitchFamily="34" charset="0"/>
              <a:buChar char="​"/>
              <a:defRPr lang="en-US" sz="1600">
                <a:solidFill>
                  <a:schemeClr val="tx2"/>
                </a:solidFill>
                <a:sym typeface="+mn-lt"/>
              </a:defRPr>
            </a:lvl4pPr>
            <a:lvl5pPr marL="0" lvl="4" indent="0">
              <a:lnSpc>
                <a:spcPct val="100000"/>
              </a:lnSpc>
              <a:spcBef>
                <a:spcPts val="0"/>
              </a:spcBef>
              <a:spcAft>
                <a:spcPts val="300"/>
              </a:spcAft>
              <a:buClrTx/>
              <a:buFont typeface="Arial" panose="020B0604020202020204" pitchFamily="34" charset="0"/>
              <a:buChar char="​"/>
              <a:defRPr lang="en-US" sz="1600" b="1" smtClean="0">
                <a:solidFill>
                  <a:schemeClr val="tx1"/>
                </a:solidFill>
                <a:sym typeface="+mn-lt"/>
              </a:defRPr>
            </a:lvl5pPr>
            <a:lvl6pPr marL="269875" lvl="5" indent="-152400">
              <a:lnSpc>
                <a:spcPct val="90000"/>
              </a:lnSpc>
              <a:spcBef>
                <a:spcPts val="0"/>
              </a:spcBef>
              <a:spcAft>
                <a:spcPts val="600"/>
              </a:spcAft>
              <a:buClr>
                <a:schemeClr val="tx2"/>
              </a:buClr>
              <a:buFont typeface="Arial" panose="020B0604020202020204" pitchFamily="34" charset="0"/>
              <a:buChar char="•"/>
              <a:defRPr lang="en-US" sz="1600" smtClean="0">
                <a:solidFill>
                  <a:schemeClr val="tx1"/>
                </a:solidFill>
                <a:sym typeface="+mn-lt"/>
              </a:defRPr>
            </a:lvl6pPr>
            <a:lvl7pPr marL="0" lvl="6" indent="0">
              <a:lnSpc>
                <a:spcPct val="90000"/>
              </a:lnSpc>
              <a:spcBef>
                <a:spcPts val="900"/>
              </a:spcBef>
              <a:spcAft>
                <a:spcPts val="900"/>
              </a:spcAft>
              <a:buFont typeface="Arial" panose="020B0604020202020204" pitchFamily="34" charset="0"/>
              <a:buChar char="​"/>
              <a:defRPr lang="en-US" sz="4400" baseline="0" smtClean="0">
                <a:solidFill>
                  <a:schemeClr val="tx1"/>
                </a:solidFill>
                <a:sym typeface="+mn-lt"/>
              </a:defRPr>
            </a:lvl7pPr>
            <a:lvl8pPr marL="0" lvl="7"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lvl="8"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marL="0" indent="0" defTabSz="685800">
              <a:spcBef>
                <a:spcPts val="450"/>
              </a:spcBef>
              <a:spcAft>
                <a:spcPts val="225"/>
              </a:spcAft>
              <a:buClr>
                <a:srgbClr val="3D7EDB"/>
              </a:buClr>
              <a:buNone/>
              <a:defRPr/>
            </a:pPr>
            <a:r>
              <a:rPr lang="en-GB" sz="1050" b="1" dirty="0">
                <a:solidFill>
                  <a:srgbClr val="3D7EDB"/>
                </a:solidFill>
                <a:latin typeface="Arial"/>
              </a:rPr>
              <a:t>CO</a:t>
            </a:r>
            <a:r>
              <a:rPr lang="en-GB" sz="1050" b="1" baseline="-25000" dirty="0">
                <a:solidFill>
                  <a:srgbClr val="3D7EDB"/>
                </a:solidFill>
                <a:latin typeface="Arial"/>
              </a:rPr>
              <a:t>2</a:t>
            </a:r>
            <a:r>
              <a:rPr lang="en-GB" sz="1050" b="1" dirty="0">
                <a:solidFill>
                  <a:srgbClr val="3D7EDB"/>
                </a:solidFill>
                <a:latin typeface="Arial"/>
              </a:rPr>
              <a:t> intensity per steel production site globally</a:t>
            </a:r>
            <a:endParaRPr lang="en-GB" sz="1050" dirty="0">
              <a:solidFill>
                <a:prstClr val="white">
                  <a:lumMod val="65000"/>
                </a:prstClr>
              </a:solidFill>
              <a:latin typeface="Arial"/>
              <a:cs typeface="Arial" panose="020B0604020202020204" pitchFamily="34" charset="0"/>
            </a:endParaRPr>
          </a:p>
        </p:txBody>
      </p:sp>
      <p:cxnSp>
        <p:nvCxnSpPr>
          <p:cNvPr id="14" name="Straight Connector 13">
            <a:extLst>
              <a:ext uri="{FF2B5EF4-FFF2-40B4-BE49-F238E27FC236}">
                <a16:creationId xmlns:a16="http://schemas.microsoft.com/office/drawing/2014/main" id="{67F21F6C-61DB-49E8-98B1-EFB004BF920E}"/>
              </a:ext>
            </a:extLst>
          </p:cNvPr>
          <p:cNvCxnSpPr>
            <a:cxnSpLocks/>
          </p:cNvCxnSpPr>
          <p:nvPr/>
        </p:nvCxnSpPr>
        <p:spPr>
          <a:xfrm>
            <a:off x="416052" y="1083469"/>
            <a:ext cx="8311896" cy="0"/>
          </a:xfrm>
          <a:prstGeom prst="line">
            <a:avLst/>
          </a:prstGeom>
          <a:ln w="9525" cap="rnd">
            <a:solidFill>
              <a:schemeClr val="accent1"/>
            </a:solidFill>
            <a:prstDash val="solid"/>
            <a:roun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7A3E023-5CE8-4DFA-98CE-5F9373015638}"/>
              </a:ext>
            </a:extLst>
          </p:cNvPr>
          <p:cNvSpPr>
            <a:spLocks/>
          </p:cNvSpPr>
          <p:nvPr/>
        </p:nvSpPr>
        <p:spPr>
          <a:xfrm>
            <a:off x="416052" y="1131094"/>
            <a:ext cx="8311896" cy="138499"/>
          </a:xfrm>
          <a:prstGeom prst="rect">
            <a:avLst/>
          </a:prstGeom>
        </p:spPr>
        <p:txBody>
          <a:bodyPr wrap="square" lIns="0" tIns="0" rIns="0" bIns="0">
            <a:spAutoFit/>
          </a:bodyPr>
          <a:lstStyle/>
          <a:p>
            <a:pPr defTabSz="685800" eaLnBrk="0" hangingPunct="0">
              <a:defRPr/>
            </a:pPr>
            <a:r>
              <a:rPr lang="en-GB" sz="900" dirty="0">
                <a:solidFill>
                  <a:srgbClr val="000000"/>
                </a:solidFill>
                <a:latin typeface="Arial"/>
                <a:ea typeface="ＭＳ Ｐゴシック" pitchFamily="34" charset="-128"/>
                <a:cs typeface="Times New Roman" pitchFamily="18" charset="0"/>
              </a:rPr>
              <a:t>Tonne CO</a:t>
            </a:r>
            <a:r>
              <a:rPr lang="en-GB" sz="900" baseline="-25000" dirty="0">
                <a:solidFill>
                  <a:srgbClr val="000000"/>
                </a:solidFill>
                <a:latin typeface="Arial"/>
                <a:ea typeface="ＭＳ Ｐゴシック" pitchFamily="34" charset="-128"/>
                <a:cs typeface="Times New Roman" pitchFamily="18" charset="0"/>
              </a:rPr>
              <a:t>2</a:t>
            </a:r>
            <a:r>
              <a:rPr lang="en-GB" sz="900" dirty="0">
                <a:solidFill>
                  <a:srgbClr val="000000"/>
                </a:solidFill>
                <a:latin typeface="Arial"/>
                <a:ea typeface="ＭＳ Ｐゴシック" pitchFamily="34" charset="-128"/>
                <a:cs typeface="Times New Roman" pitchFamily="18" charset="0"/>
              </a:rPr>
              <a:t> per tonne produced steel, 2020</a:t>
            </a:r>
          </a:p>
        </p:txBody>
      </p:sp>
      <p:graphicFrame>
        <p:nvGraphicFramePr>
          <p:cNvPr id="51" name="Chart 50">
            <a:extLst>
              <a:ext uri="{FF2B5EF4-FFF2-40B4-BE49-F238E27FC236}">
                <a16:creationId xmlns:a16="http://schemas.microsoft.com/office/drawing/2014/main" id="{DE67576B-36E5-4E17-9324-785199D1CE99}"/>
              </a:ext>
            </a:extLst>
          </p:cNvPr>
          <p:cNvGraphicFramePr/>
          <p:nvPr>
            <p:custDataLst>
              <p:tags r:id="rId5"/>
            </p:custDataLst>
          </p:nvPr>
        </p:nvGraphicFramePr>
        <p:xfrm>
          <a:off x="531813" y="1468438"/>
          <a:ext cx="8278812" cy="3406775"/>
        </p:xfrm>
        <a:graphic>
          <a:graphicData uri="http://schemas.openxmlformats.org/drawingml/2006/chart">
            <c:chart xmlns:c="http://schemas.openxmlformats.org/drawingml/2006/chart" xmlns:r="http://schemas.openxmlformats.org/officeDocument/2006/relationships" r:id="rId24"/>
          </a:graphicData>
        </a:graphic>
      </p:graphicFrame>
      <p:sp>
        <p:nvSpPr>
          <p:cNvPr id="17" name="Text Placeholder 3">
            <a:extLst>
              <a:ext uri="{FF2B5EF4-FFF2-40B4-BE49-F238E27FC236}">
                <a16:creationId xmlns:a16="http://schemas.microsoft.com/office/drawing/2014/main" id="{6AE57A8D-DE61-461D-8E80-D932A6511D46}"/>
              </a:ext>
            </a:extLst>
          </p:cNvPr>
          <p:cNvSpPr>
            <a:spLocks noGrp="1"/>
          </p:cNvSpPr>
          <p:nvPr>
            <p:custDataLst>
              <p:tags r:id="rId6"/>
            </p:custDataLst>
          </p:nvPr>
        </p:nvSpPr>
        <p:spPr bwMode="gray">
          <a:xfrm>
            <a:off x="419100" y="2457451"/>
            <a:ext cx="130969" cy="1254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10000"/>
              </a:lnSpc>
              <a:spcBef>
                <a:spcPts val="60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1pPr>
            <a:lvl2pPr marL="356616" indent="-173736"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mn-lt"/>
                <a:ea typeface="+mn-ea"/>
                <a:cs typeface="+mn-cs"/>
                <a:sym typeface="+mn-lt"/>
              </a:defRPr>
            </a:lvl2pPr>
            <a:lvl3pPr marL="539496" indent="-182880" algn="l" defTabSz="914400" rtl="0" eaLnBrk="1" latinLnBrk="0" hangingPunct="1">
              <a:lnSpc>
                <a:spcPct val="90000"/>
              </a:lnSpc>
              <a:spcBef>
                <a:spcPts val="0"/>
              </a:spcBef>
              <a:spcAft>
                <a:spcPts val="300"/>
              </a:spcAft>
              <a:buClr>
                <a:schemeClr val="tx1"/>
              </a:buClr>
              <a:buFont typeface="Wingdings" panose="05000000000000000000" pitchFamily="2" charset="2"/>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indent="0" algn="r" defTabSz="685800">
              <a:spcBef>
                <a:spcPct val="0"/>
              </a:spcBef>
              <a:spcAft>
                <a:spcPct val="0"/>
              </a:spcAft>
              <a:buClr>
                <a:srgbClr val="3D7EDB"/>
              </a:buClr>
              <a:buNone/>
              <a:defRPr/>
            </a:pPr>
            <a:fld id="{C1EE0E9E-B284-4CF0-AF6A-B536B41B70E3}" type="datetime'''''''''''''''''''''''3''''''.''''''''''''''5'''''''''''''''">
              <a:rPr lang="en-GB" altLang="en-US" sz="750">
                <a:solidFill>
                  <a:srgbClr val="000000"/>
                </a:solidFill>
                <a:latin typeface="Arial"/>
              </a:rPr>
              <a:pPr marL="0" indent="0" algn="r" defTabSz="685800">
                <a:spcBef>
                  <a:spcPct val="0"/>
                </a:spcBef>
                <a:spcAft>
                  <a:spcPct val="0"/>
                </a:spcAft>
                <a:buClr>
                  <a:srgbClr val="3D7EDB"/>
                </a:buClr>
                <a:buNone/>
                <a:defRPr/>
              </a:pPr>
              <a:t>3.5</a:t>
            </a:fld>
            <a:endParaRPr lang="en-GB" sz="750" dirty="0">
              <a:solidFill>
                <a:srgbClr val="000000"/>
              </a:solidFill>
              <a:latin typeface="Arial"/>
            </a:endParaRPr>
          </a:p>
        </p:txBody>
      </p:sp>
      <p:sp>
        <p:nvSpPr>
          <p:cNvPr id="18" name="Text Placeholder 3">
            <a:extLst>
              <a:ext uri="{FF2B5EF4-FFF2-40B4-BE49-F238E27FC236}">
                <a16:creationId xmlns:a16="http://schemas.microsoft.com/office/drawing/2014/main" id="{8F1592F2-F152-4F27-BEEA-8F1301A3201E}"/>
              </a:ext>
            </a:extLst>
          </p:cNvPr>
          <p:cNvSpPr>
            <a:spLocks noGrp="1"/>
          </p:cNvSpPr>
          <p:nvPr>
            <p:custDataLst>
              <p:tags r:id="rId7"/>
            </p:custDataLst>
          </p:nvPr>
        </p:nvSpPr>
        <p:spPr bwMode="gray">
          <a:xfrm>
            <a:off x="498475" y="4727576"/>
            <a:ext cx="52388" cy="1254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10000"/>
              </a:lnSpc>
              <a:spcBef>
                <a:spcPts val="60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1pPr>
            <a:lvl2pPr marL="356616" indent="-173736"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mn-lt"/>
                <a:ea typeface="+mn-ea"/>
                <a:cs typeface="+mn-cs"/>
                <a:sym typeface="+mn-lt"/>
              </a:defRPr>
            </a:lvl2pPr>
            <a:lvl3pPr marL="539496" indent="-182880" algn="l" defTabSz="914400" rtl="0" eaLnBrk="1" latinLnBrk="0" hangingPunct="1">
              <a:lnSpc>
                <a:spcPct val="90000"/>
              </a:lnSpc>
              <a:spcBef>
                <a:spcPts val="0"/>
              </a:spcBef>
              <a:spcAft>
                <a:spcPts val="300"/>
              </a:spcAft>
              <a:buClr>
                <a:schemeClr val="tx1"/>
              </a:buClr>
              <a:buFont typeface="Wingdings" panose="05000000000000000000" pitchFamily="2" charset="2"/>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indent="0" algn="r" defTabSz="685800">
              <a:spcBef>
                <a:spcPct val="0"/>
              </a:spcBef>
              <a:spcAft>
                <a:spcPct val="0"/>
              </a:spcAft>
              <a:buClr>
                <a:srgbClr val="3D7EDB"/>
              </a:buClr>
              <a:buNone/>
              <a:defRPr/>
            </a:pPr>
            <a:fld id="{784A539A-561D-42FD-A0C1-0EAB9565D4F5}" type="datetime'''''''''''''''0'''''''''''''''''">
              <a:rPr lang="en-GB" altLang="en-US" sz="750">
                <a:solidFill>
                  <a:srgbClr val="000000"/>
                </a:solidFill>
                <a:latin typeface="Arial"/>
              </a:rPr>
              <a:pPr marL="0" indent="0" algn="r" defTabSz="685800">
                <a:spcBef>
                  <a:spcPct val="0"/>
                </a:spcBef>
                <a:spcAft>
                  <a:spcPct val="0"/>
                </a:spcAft>
                <a:buClr>
                  <a:srgbClr val="3D7EDB"/>
                </a:buClr>
                <a:buNone/>
                <a:defRPr/>
              </a:pPr>
              <a:t>0</a:t>
            </a:fld>
            <a:endParaRPr lang="en-GB" sz="750" dirty="0">
              <a:solidFill>
                <a:srgbClr val="000000"/>
              </a:solidFill>
              <a:latin typeface="Arial"/>
            </a:endParaRPr>
          </a:p>
        </p:txBody>
      </p:sp>
      <p:sp>
        <p:nvSpPr>
          <p:cNvPr id="26" name="Text Placeholder 3">
            <a:extLst>
              <a:ext uri="{FF2B5EF4-FFF2-40B4-BE49-F238E27FC236}">
                <a16:creationId xmlns:a16="http://schemas.microsoft.com/office/drawing/2014/main" id="{5B949FA9-FEA2-4EAF-82D9-30E4C6F97014}"/>
              </a:ext>
            </a:extLst>
          </p:cNvPr>
          <p:cNvSpPr>
            <a:spLocks noGrp="1"/>
          </p:cNvSpPr>
          <p:nvPr>
            <p:custDataLst>
              <p:tags r:id="rId8"/>
            </p:custDataLst>
          </p:nvPr>
        </p:nvSpPr>
        <p:spPr bwMode="gray">
          <a:xfrm>
            <a:off x="419100" y="1809751"/>
            <a:ext cx="130969" cy="1254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10000"/>
              </a:lnSpc>
              <a:spcBef>
                <a:spcPts val="60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1pPr>
            <a:lvl2pPr marL="356616" indent="-173736"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mn-lt"/>
                <a:ea typeface="+mn-ea"/>
                <a:cs typeface="+mn-cs"/>
                <a:sym typeface="+mn-lt"/>
              </a:defRPr>
            </a:lvl2pPr>
            <a:lvl3pPr marL="539496" indent="-182880" algn="l" defTabSz="914400" rtl="0" eaLnBrk="1" latinLnBrk="0" hangingPunct="1">
              <a:lnSpc>
                <a:spcPct val="90000"/>
              </a:lnSpc>
              <a:spcBef>
                <a:spcPts val="0"/>
              </a:spcBef>
              <a:spcAft>
                <a:spcPts val="300"/>
              </a:spcAft>
              <a:buClr>
                <a:schemeClr val="tx1"/>
              </a:buClr>
              <a:buFont typeface="Wingdings" panose="05000000000000000000" pitchFamily="2" charset="2"/>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indent="0" algn="r" defTabSz="685800">
              <a:spcBef>
                <a:spcPct val="0"/>
              </a:spcBef>
              <a:spcAft>
                <a:spcPct val="0"/>
              </a:spcAft>
              <a:buClr>
                <a:srgbClr val="3D7EDB"/>
              </a:buClr>
              <a:buNone/>
              <a:defRPr/>
            </a:pPr>
            <a:fld id="{8E311D81-EB63-4B3B-9265-594D689DD722}" type="datetime'''''''''''''''''''''''''''4''''''''''''''.5'">
              <a:rPr lang="en-GB" altLang="en-US" sz="750">
                <a:solidFill>
                  <a:srgbClr val="000000"/>
                </a:solidFill>
                <a:latin typeface="Arial"/>
              </a:rPr>
              <a:pPr marL="0" indent="0" algn="r" defTabSz="685800">
                <a:spcBef>
                  <a:spcPct val="0"/>
                </a:spcBef>
                <a:spcAft>
                  <a:spcPct val="0"/>
                </a:spcAft>
                <a:buClr>
                  <a:srgbClr val="3D7EDB"/>
                </a:buClr>
                <a:buNone/>
                <a:defRPr/>
              </a:pPr>
              <a:t>4.5</a:t>
            </a:fld>
            <a:endParaRPr lang="en-GB" sz="750" dirty="0">
              <a:solidFill>
                <a:srgbClr val="000000"/>
              </a:solidFill>
              <a:latin typeface="Arial"/>
            </a:endParaRPr>
          </a:p>
        </p:txBody>
      </p:sp>
      <p:sp>
        <p:nvSpPr>
          <p:cNvPr id="23" name="Text Placeholder 3">
            <a:extLst>
              <a:ext uri="{FF2B5EF4-FFF2-40B4-BE49-F238E27FC236}">
                <a16:creationId xmlns:a16="http://schemas.microsoft.com/office/drawing/2014/main" id="{04D2D4E9-FE27-4E21-BDEF-1863FB322698}"/>
              </a:ext>
            </a:extLst>
          </p:cNvPr>
          <p:cNvSpPr>
            <a:spLocks noGrp="1"/>
          </p:cNvSpPr>
          <p:nvPr>
            <p:custDataLst>
              <p:tags r:id="rId9"/>
            </p:custDataLst>
          </p:nvPr>
        </p:nvSpPr>
        <p:spPr bwMode="gray">
          <a:xfrm>
            <a:off x="419100" y="3430589"/>
            <a:ext cx="130969" cy="1254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10000"/>
              </a:lnSpc>
              <a:spcBef>
                <a:spcPts val="60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1pPr>
            <a:lvl2pPr marL="356616" indent="-173736"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mn-lt"/>
                <a:ea typeface="+mn-ea"/>
                <a:cs typeface="+mn-cs"/>
                <a:sym typeface="+mn-lt"/>
              </a:defRPr>
            </a:lvl2pPr>
            <a:lvl3pPr marL="539496" indent="-182880" algn="l" defTabSz="914400" rtl="0" eaLnBrk="1" latinLnBrk="0" hangingPunct="1">
              <a:lnSpc>
                <a:spcPct val="90000"/>
              </a:lnSpc>
              <a:spcBef>
                <a:spcPts val="0"/>
              </a:spcBef>
              <a:spcAft>
                <a:spcPts val="300"/>
              </a:spcAft>
              <a:buClr>
                <a:schemeClr val="tx1"/>
              </a:buClr>
              <a:buFont typeface="Wingdings" panose="05000000000000000000" pitchFamily="2" charset="2"/>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indent="0" algn="r" defTabSz="685800">
              <a:spcBef>
                <a:spcPct val="0"/>
              </a:spcBef>
              <a:spcAft>
                <a:spcPct val="0"/>
              </a:spcAft>
              <a:buClr>
                <a:srgbClr val="3D7EDB"/>
              </a:buClr>
              <a:buNone/>
              <a:defRPr/>
            </a:pPr>
            <a:fld id="{C34B9164-98C0-4EB1-93CC-40001BB28216}" type="datetime'''''''''''''''''2''''''''''''''''.''''''''''''0'''''''''''">
              <a:rPr lang="en-GB" altLang="en-US" sz="750">
                <a:solidFill>
                  <a:srgbClr val="000000"/>
                </a:solidFill>
                <a:latin typeface="Arial"/>
              </a:rPr>
              <a:pPr marL="0" indent="0" algn="r" defTabSz="685800">
                <a:spcBef>
                  <a:spcPct val="0"/>
                </a:spcBef>
                <a:spcAft>
                  <a:spcPct val="0"/>
                </a:spcAft>
                <a:buClr>
                  <a:srgbClr val="3D7EDB"/>
                </a:buClr>
                <a:buNone/>
                <a:defRPr/>
              </a:pPr>
              <a:t>2.0</a:t>
            </a:fld>
            <a:endParaRPr lang="en-GB" sz="750" dirty="0">
              <a:solidFill>
                <a:srgbClr val="000000"/>
              </a:solidFill>
              <a:latin typeface="Arial"/>
            </a:endParaRPr>
          </a:p>
        </p:txBody>
      </p:sp>
      <p:sp>
        <p:nvSpPr>
          <p:cNvPr id="20" name="Text Placeholder 3">
            <a:extLst>
              <a:ext uri="{FF2B5EF4-FFF2-40B4-BE49-F238E27FC236}">
                <a16:creationId xmlns:a16="http://schemas.microsoft.com/office/drawing/2014/main" id="{6853A158-99A8-46B7-ADF6-751B1CDE38A2}"/>
              </a:ext>
            </a:extLst>
          </p:cNvPr>
          <p:cNvSpPr>
            <a:spLocks noGrp="1"/>
          </p:cNvSpPr>
          <p:nvPr>
            <p:custDataLst>
              <p:tags r:id="rId10"/>
            </p:custDataLst>
          </p:nvPr>
        </p:nvSpPr>
        <p:spPr bwMode="gray">
          <a:xfrm>
            <a:off x="419100" y="4402139"/>
            <a:ext cx="130969" cy="1254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10000"/>
              </a:lnSpc>
              <a:spcBef>
                <a:spcPts val="60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1pPr>
            <a:lvl2pPr marL="356616" indent="-173736"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mn-lt"/>
                <a:ea typeface="+mn-ea"/>
                <a:cs typeface="+mn-cs"/>
                <a:sym typeface="+mn-lt"/>
              </a:defRPr>
            </a:lvl2pPr>
            <a:lvl3pPr marL="539496" indent="-182880" algn="l" defTabSz="914400" rtl="0" eaLnBrk="1" latinLnBrk="0" hangingPunct="1">
              <a:lnSpc>
                <a:spcPct val="90000"/>
              </a:lnSpc>
              <a:spcBef>
                <a:spcPts val="0"/>
              </a:spcBef>
              <a:spcAft>
                <a:spcPts val="300"/>
              </a:spcAft>
              <a:buClr>
                <a:schemeClr val="tx1"/>
              </a:buClr>
              <a:buFont typeface="Wingdings" panose="05000000000000000000" pitchFamily="2" charset="2"/>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indent="0" algn="r" defTabSz="685800">
              <a:spcBef>
                <a:spcPct val="0"/>
              </a:spcBef>
              <a:spcAft>
                <a:spcPct val="0"/>
              </a:spcAft>
              <a:buClr>
                <a:srgbClr val="3D7EDB"/>
              </a:buClr>
              <a:buNone/>
              <a:defRPr/>
            </a:pPr>
            <a:fld id="{08F964F8-0C51-4AB7-B7BC-834B07503600}" type="datetime'''''''''''''''''''''''''''''''''''''''''''0''''''.''5'''">
              <a:rPr lang="en-GB" altLang="en-US" sz="750">
                <a:solidFill>
                  <a:srgbClr val="000000"/>
                </a:solidFill>
                <a:latin typeface="Arial"/>
              </a:rPr>
              <a:pPr marL="0" indent="0" algn="r" defTabSz="685800">
                <a:spcBef>
                  <a:spcPct val="0"/>
                </a:spcBef>
                <a:spcAft>
                  <a:spcPct val="0"/>
                </a:spcAft>
                <a:buClr>
                  <a:srgbClr val="3D7EDB"/>
                </a:buClr>
                <a:buNone/>
                <a:defRPr/>
              </a:pPr>
              <a:t>0.5</a:t>
            </a:fld>
            <a:endParaRPr lang="en-GB" sz="750" dirty="0">
              <a:solidFill>
                <a:srgbClr val="000000"/>
              </a:solidFill>
              <a:latin typeface="Arial"/>
            </a:endParaRPr>
          </a:p>
        </p:txBody>
      </p:sp>
      <p:sp>
        <p:nvSpPr>
          <p:cNvPr id="19" name="Text Placeholder 3">
            <a:extLst>
              <a:ext uri="{FF2B5EF4-FFF2-40B4-BE49-F238E27FC236}">
                <a16:creationId xmlns:a16="http://schemas.microsoft.com/office/drawing/2014/main" id="{F2633A74-8373-4F9E-9580-0EB124C2ADDA}"/>
              </a:ext>
            </a:extLst>
          </p:cNvPr>
          <p:cNvSpPr>
            <a:spLocks noGrp="1"/>
          </p:cNvSpPr>
          <p:nvPr>
            <p:custDataLst>
              <p:tags r:id="rId11"/>
            </p:custDataLst>
          </p:nvPr>
        </p:nvSpPr>
        <p:spPr bwMode="gray">
          <a:xfrm>
            <a:off x="419100" y="4078289"/>
            <a:ext cx="130969" cy="1254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10000"/>
              </a:lnSpc>
              <a:spcBef>
                <a:spcPts val="60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1pPr>
            <a:lvl2pPr marL="356616" indent="-173736"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mn-lt"/>
                <a:ea typeface="+mn-ea"/>
                <a:cs typeface="+mn-cs"/>
                <a:sym typeface="+mn-lt"/>
              </a:defRPr>
            </a:lvl2pPr>
            <a:lvl3pPr marL="539496" indent="-182880" algn="l" defTabSz="914400" rtl="0" eaLnBrk="1" latinLnBrk="0" hangingPunct="1">
              <a:lnSpc>
                <a:spcPct val="90000"/>
              </a:lnSpc>
              <a:spcBef>
                <a:spcPts val="0"/>
              </a:spcBef>
              <a:spcAft>
                <a:spcPts val="300"/>
              </a:spcAft>
              <a:buClr>
                <a:schemeClr val="tx1"/>
              </a:buClr>
              <a:buFont typeface="Wingdings" panose="05000000000000000000" pitchFamily="2" charset="2"/>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indent="0" algn="r" defTabSz="685800">
              <a:spcBef>
                <a:spcPct val="0"/>
              </a:spcBef>
              <a:spcAft>
                <a:spcPct val="0"/>
              </a:spcAft>
              <a:buClr>
                <a:srgbClr val="3D7EDB"/>
              </a:buClr>
              <a:buNone/>
              <a:defRPr/>
            </a:pPr>
            <a:fld id="{2D561042-4905-462B-AF5B-1A4BF9A1FFAF}" type="datetime'''''''''''''''''''''''1''''''''''''.0'''''''''''''">
              <a:rPr lang="en-GB" altLang="en-US" sz="750">
                <a:solidFill>
                  <a:srgbClr val="000000"/>
                </a:solidFill>
                <a:latin typeface="Arial"/>
              </a:rPr>
              <a:pPr marL="0" indent="0" algn="r" defTabSz="685800">
                <a:spcBef>
                  <a:spcPct val="0"/>
                </a:spcBef>
                <a:spcAft>
                  <a:spcPct val="0"/>
                </a:spcAft>
                <a:buClr>
                  <a:srgbClr val="3D7EDB"/>
                </a:buClr>
                <a:buNone/>
                <a:defRPr/>
              </a:pPr>
              <a:t>1.0</a:t>
            </a:fld>
            <a:endParaRPr lang="en-GB" sz="750" dirty="0">
              <a:solidFill>
                <a:srgbClr val="000000"/>
              </a:solidFill>
              <a:latin typeface="Arial"/>
            </a:endParaRPr>
          </a:p>
        </p:txBody>
      </p:sp>
      <p:sp>
        <p:nvSpPr>
          <p:cNvPr id="24" name="Text Placeholder 3">
            <a:extLst>
              <a:ext uri="{FF2B5EF4-FFF2-40B4-BE49-F238E27FC236}">
                <a16:creationId xmlns:a16="http://schemas.microsoft.com/office/drawing/2014/main" id="{124E5DB8-ED72-4EFD-B830-583C04857258}"/>
              </a:ext>
            </a:extLst>
          </p:cNvPr>
          <p:cNvSpPr>
            <a:spLocks noGrp="1"/>
          </p:cNvSpPr>
          <p:nvPr>
            <p:custDataLst>
              <p:tags r:id="rId12"/>
            </p:custDataLst>
          </p:nvPr>
        </p:nvSpPr>
        <p:spPr bwMode="gray">
          <a:xfrm>
            <a:off x="419100" y="2781301"/>
            <a:ext cx="130969" cy="1254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10000"/>
              </a:lnSpc>
              <a:spcBef>
                <a:spcPts val="60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1pPr>
            <a:lvl2pPr marL="356616" indent="-173736"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mn-lt"/>
                <a:ea typeface="+mn-ea"/>
                <a:cs typeface="+mn-cs"/>
                <a:sym typeface="+mn-lt"/>
              </a:defRPr>
            </a:lvl2pPr>
            <a:lvl3pPr marL="539496" indent="-182880" algn="l" defTabSz="914400" rtl="0" eaLnBrk="1" latinLnBrk="0" hangingPunct="1">
              <a:lnSpc>
                <a:spcPct val="90000"/>
              </a:lnSpc>
              <a:spcBef>
                <a:spcPts val="0"/>
              </a:spcBef>
              <a:spcAft>
                <a:spcPts val="300"/>
              </a:spcAft>
              <a:buClr>
                <a:schemeClr val="tx1"/>
              </a:buClr>
              <a:buFont typeface="Wingdings" panose="05000000000000000000" pitchFamily="2" charset="2"/>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indent="0" algn="r" defTabSz="685800">
              <a:spcBef>
                <a:spcPct val="0"/>
              </a:spcBef>
              <a:spcAft>
                <a:spcPct val="0"/>
              </a:spcAft>
              <a:buClr>
                <a:srgbClr val="3D7EDB"/>
              </a:buClr>
              <a:buNone/>
              <a:defRPr/>
            </a:pPr>
            <a:fld id="{8E244ADD-ACF9-4F0B-B7CC-A75ED48541FA}" type="datetime'''''''''''''''''3''''.''''''''''''''''''''''''''''''''''''''0'">
              <a:rPr lang="en-GB" altLang="en-US" sz="750">
                <a:solidFill>
                  <a:srgbClr val="000000"/>
                </a:solidFill>
                <a:latin typeface="Arial"/>
              </a:rPr>
              <a:pPr marL="0" indent="0" algn="r" defTabSz="685800">
                <a:spcBef>
                  <a:spcPct val="0"/>
                </a:spcBef>
                <a:spcAft>
                  <a:spcPct val="0"/>
                </a:spcAft>
                <a:buClr>
                  <a:srgbClr val="3D7EDB"/>
                </a:buClr>
                <a:buNone/>
                <a:defRPr/>
              </a:pPr>
              <a:t>3.0</a:t>
            </a:fld>
            <a:endParaRPr lang="en-GB" sz="750" dirty="0">
              <a:solidFill>
                <a:srgbClr val="000000"/>
              </a:solidFill>
              <a:latin typeface="Arial"/>
            </a:endParaRPr>
          </a:p>
        </p:txBody>
      </p:sp>
      <p:sp>
        <p:nvSpPr>
          <p:cNvPr id="25" name="Text Placeholder 3">
            <a:extLst>
              <a:ext uri="{FF2B5EF4-FFF2-40B4-BE49-F238E27FC236}">
                <a16:creationId xmlns:a16="http://schemas.microsoft.com/office/drawing/2014/main" id="{CD0FFD91-6205-4E94-A106-0DDCCE8A96A8}"/>
              </a:ext>
            </a:extLst>
          </p:cNvPr>
          <p:cNvSpPr>
            <a:spLocks noGrp="1"/>
          </p:cNvSpPr>
          <p:nvPr>
            <p:custDataLst>
              <p:tags r:id="rId13"/>
            </p:custDataLst>
          </p:nvPr>
        </p:nvSpPr>
        <p:spPr bwMode="gray">
          <a:xfrm>
            <a:off x="419100" y="2133601"/>
            <a:ext cx="130969" cy="1254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10000"/>
              </a:lnSpc>
              <a:spcBef>
                <a:spcPts val="60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1pPr>
            <a:lvl2pPr marL="356616" indent="-173736"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mn-lt"/>
                <a:ea typeface="+mn-ea"/>
                <a:cs typeface="+mn-cs"/>
                <a:sym typeface="+mn-lt"/>
              </a:defRPr>
            </a:lvl2pPr>
            <a:lvl3pPr marL="539496" indent="-182880" algn="l" defTabSz="914400" rtl="0" eaLnBrk="1" latinLnBrk="0" hangingPunct="1">
              <a:lnSpc>
                <a:spcPct val="90000"/>
              </a:lnSpc>
              <a:spcBef>
                <a:spcPts val="0"/>
              </a:spcBef>
              <a:spcAft>
                <a:spcPts val="300"/>
              </a:spcAft>
              <a:buClr>
                <a:schemeClr val="tx1"/>
              </a:buClr>
              <a:buFont typeface="Wingdings" panose="05000000000000000000" pitchFamily="2" charset="2"/>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indent="0" algn="r" defTabSz="685800">
              <a:spcBef>
                <a:spcPct val="0"/>
              </a:spcBef>
              <a:spcAft>
                <a:spcPct val="0"/>
              </a:spcAft>
              <a:buClr>
                <a:srgbClr val="3D7EDB"/>
              </a:buClr>
              <a:buNone/>
              <a:defRPr/>
            </a:pPr>
            <a:fld id="{43223B3A-E764-410F-BF63-0C6FC6443DEF}" type="datetime'''''''''''4''''''''''''''''.''''''''''''0'''''''''">
              <a:rPr lang="en-GB" altLang="en-US" sz="750">
                <a:solidFill>
                  <a:srgbClr val="000000"/>
                </a:solidFill>
                <a:latin typeface="Arial"/>
              </a:rPr>
              <a:pPr marL="0" indent="0" algn="r" defTabSz="685800">
                <a:spcBef>
                  <a:spcPct val="0"/>
                </a:spcBef>
                <a:spcAft>
                  <a:spcPct val="0"/>
                </a:spcAft>
                <a:buClr>
                  <a:srgbClr val="3D7EDB"/>
                </a:buClr>
                <a:buNone/>
                <a:defRPr/>
              </a:pPr>
              <a:t>4.0</a:t>
            </a:fld>
            <a:endParaRPr lang="en-GB" sz="750" dirty="0">
              <a:solidFill>
                <a:srgbClr val="000000"/>
              </a:solidFill>
              <a:latin typeface="Arial"/>
            </a:endParaRPr>
          </a:p>
        </p:txBody>
      </p:sp>
      <p:sp>
        <p:nvSpPr>
          <p:cNvPr id="21" name="Text Placeholder 3">
            <a:extLst>
              <a:ext uri="{FF2B5EF4-FFF2-40B4-BE49-F238E27FC236}">
                <a16:creationId xmlns:a16="http://schemas.microsoft.com/office/drawing/2014/main" id="{6251ACDE-1F2E-4B84-8603-267168051A5E}"/>
              </a:ext>
            </a:extLst>
          </p:cNvPr>
          <p:cNvSpPr>
            <a:spLocks noGrp="1"/>
          </p:cNvSpPr>
          <p:nvPr>
            <p:custDataLst>
              <p:tags r:id="rId14"/>
            </p:custDataLst>
          </p:nvPr>
        </p:nvSpPr>
        <p:spPr bwMode="gray">
          <a:xfrm>
            <a:off x="419100" y="3754439"/>
            <a:ext cx="130969" cy="1254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10000"/>
              </a:lnSpc>
              <a:spcBef>
                <a:spcPts val="60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1pPr>
            <a:lvl2pPr marL="356616" indent="-173736"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mn-lt"/>
                <a:ea typeface="+mn-ea"/>
                <a:cs typeface="+mn-cs"/>
                <a:sym typeface="+mn-lt"/>
              </a:defRPr>
            </a:lvl2pPr>
            <a:lvl3pPr marL="539496" indent="-182880" algn="l" defTabSz="914400" rtl="0" eaLnBrk="1" latinLnBrk="0" hangingPunct="1">
              <a:lnSpc>
                <a:spcPct val="90000"/>
              </a:lnSpc>
              <a:spcBef>
                <a:spcPts val="0"/>
              </a:spcBef>
              <a:spcAft>
                <a:spcPts val="300"/>
              </a:spcAft>
              <a:buClr>
                <a:schemeClr val="tx1"/>
              </a:buClr>
              <a:buFont typeface="Wingdings" panose="05000000000000000000" pitchFamily="2" charset="2"/>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indent="0" algn="r" defTabSz="685800">
              <a:spcBef>
                <a:spcPct val="0"/>
              </a:spcBef>
              <a:spcAft>
                <a:spcPct val="0"/>
              </a:spcAft>
              <a:buClr>
                <a:srgbClr val="3D7EDB"/>
              </a:buClr>
              <a:buNone/>
              <a:defRPr/>
            </a:pPr>
            <a:fld id="{CBC0FA40-2FB4-4EFF-AB5A-26BB20AE23C5}" type="datetime'''''''''''1''''''''''.''''''''''''''''''''''''5'''">
              <a:rPr lang="en-GB" altLang="en-US" sz="750">
                <a:solidFill>
                  <a:srgbClr val="000000"/>
                </a:solidFill>
                <a:latin typeface="Arial"/>
              </a:rPr>
              <a:pPr marL="0" indent="0" algn="r" defTabSz="685800">
                <a:spcBef>
                  <a:spcPct val="0"/>
                </a:spcBef>
                <a:spcAft>
                  <a:spcPct val="0"/>
                </a:spcAft>
                <a:buClr>
                  <a:srgbClr val="3D7EDB"/>
                </a:buClr>
                <a:buNone/>
                <a:defRPr/>
              </a:pPr>
              <a:t>1.5</a:t>
            </a:fld>
            <a:endParaRPr lang="en-GB" sz="750" dirty="0">
              <a:solidFill>
                <a:srgbClr val="000000"/>
              </a:solidFill>
              <a:latin typeface="Arial"/>
            </a:endParaRPr>
          </a:p>
        </p:txBody>
      </p:sp>
      <p:sp>
        <p:nvSpPr>
          <p:cNvPr id="22" name="Text Placeholder 3">
            <a:extLst>
              <a:ext uri="{FF2B5EF4-FFF2-40B4-BE49-F238E27FC236}">
                <a16:creationId xmlns:a16="http://schemas.microsoft.com/office/drawing/2014/main" id="{8778F807-B65A-499C-9E39-62186E44FACE}"/>
              </a:ext>
            </a:extLst>
          </p:cNvPr>
          <p:cNvSpPr>
            <a:spLocks noGrp="1"/>
          </p:cNvSpPr>
          <p:nvPr>
            <p:custDataLst>
              <p:tags r:id="rId15"/>
            </p:custDataLst>
          </p:nvPr>
        </p:nvSpPr>
        <p:spPr bwMode="gray">
          <a:xfrm>
            <a:off x="419100" y="3106739"/>
            <a:ext cx="130969" cy="1254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10000"/>
              </a:lnSpc>
              <a:spcBef>
                <a:spcPts val="60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1pPr>
            <a:lvl2pPr marL="356616" indent="-173736"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mn-lt"/>
                <a:ea typeface="+mn-ea"/>
                <a:cs typeface="+mn-cs"/>
                <a:sym typeface="+mn-lt"/>
              </a:defRPr>
            </a:lvl2pPr>
            <a:lvl3pPr marL="539496" indent="-182880" algn="l" defTabSz="914400" rtl="0" eaLnBrk="1" latinLnBrk="0" hangingPunct="1">
              <a:lnSpc>
                <a:spcPct val="90000"/>
              </a:lnSpc>
              <a:spcBef>
                <a:spcPts val="0"/>
              </a:spcBef>
              <a:spcAft>
                <a:spcPts val="300"/>
              </a:spcAft>
              <a:buClr>
                <a:schemeClr val="tx1"/>
              </a:buClr>
              <a:buFont typeface="Wingdings" panose="05000000000000000000" pitchFamily="2" charset="2"/>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indent="0" algn="r" defTabSz="685800">
              <a:spcBef>
                <a:spcPct val="0"/>
              </a:spcBef>
              <a:spcAft>
                <a:spcPct val="0"/>
              </a:spcAft>
              <a:buClr>
                <a:srgbClr val="3D7EDB"/>
              </a:buClr>
              <a:buNone/>
              <a:defRPr/>
            </a:pPr>
            <a:fld id="{63864C94-3D27-4B64-BE4C-36C7EAE9114C}" type="datetime'''''''''2''''''''''''''''''''''''''''''.''''''''''5'''">
              <a:rPr lang="en-GB" altLang="en-US" sz="750">
                <a:solidFill>
                  <a:srgbClr val="000000"/>
                </a:solidFill>
                <a:latin typeface="Arial"/>
              </a:rPr>
              <a:pPr marL="0" indent="0" algn="r" defTabSz="685800">
                <a:spcBef>
                  <a:spcPct val="0"/>
                </a:spcBef>
                <a:spcAft>
                  <a:spcPct val="0"/>
                </a:spcAft>
                <a:buClr>
                  <a:srgbClr val="3D7EDB"/>
                </a:buClr>
                <a:buNone/>
                <a:defRPr/>
              </a:pPr>
              <a:t>2.5</a:t>
            </a:fld>
            <a:endParaRPr lang="en-GB" sz="750" dirty="0">
              <a:solidFill>
                <a:srgbClr val="000000"/>
              </a:solidFill>
              <a:latin typeface="Arial"/>
            </a:endParaRPr>
          </a:p>
        </p:txBody>
      </p:sp>
      <p:sp>
        <p:nvSpPr>
          <p:cNvPr id="27" name="Text Placeholder 3">
            <a:extLst>
              <a:ext uri="{FF2B5EF4-FFF2-40B4-BE49-F238E27FC236}">
                <a16:creationId xmlns:a16="http://schemas.microsoft.com/office/drawing/2014/main" id="{146F56BF-0C42-4A56-A744-552161C52C8A}"/>
              </a:ext>
            </a:extLst>
          </p:cNvPr>
          <p:cNvSpPr>
            <a:spLocks noGrp="1"/>
          </p:cNvSpPr>
          <p:nvPr>
            <p:custDataLst>
              <p:tags r:id="rId16"/>
            </p:custDataLst>
          </p:nvPr>
        </p:nvSpPr>
        <p:spPr bwMode="gray">
          <a:xfrm>
            <a:off x="419100" y="1485901"/>
            <a:ext cx="130969" cy="1254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10000"/>
              </a:lnSpc>
              <a:spcBef>
                <a:spcPts val="600"/>
              </a:spcBef>
              <a:spcAft>
                <a:spcPts val="300"/>
              </a:spcAft>
              <a:buClr>
                <a:schemeClr val="tx2"/>
              </a:buClr>
              <a:buFont typeface="Wingdings" panose="05000000000000000000" pitchFamily="2" charset="2"/>
              <a:buChar char="§"/>
              <a:defRPr lang="en-US" sz="1200" kern="1200">
                <a:solidFill>
                  <a:schemeClr val="tx1"/>
                </a:solidFill>
                <a:latin typeface="+mn-lt"/>
                <a:ea typeface="+mn-ea"/>
                <a:cs typeface="+mn-cs"/>
                <a:sym typeface="+mn-lt"/>
              </a:defRPr>
            </a:lvl1pPr>
            <a:lvl2pPr marL="356616" indent="-173736"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mn-lt"/>
                <a:ea typeface="+mn-ea"/>
                <a:cs typeface="+mn-cs"/>
                <a:sym typeface="+mn-lt"/>
              </a:defRPr>
            </a:lvl2pPr>
            <a:lvl3pPr marL="539496" indent="-182880" algn="l" defTabSz="914400" rtl="0" eaLnBrk="1" latinLnBrk="0" hangingPunct="1">
              <a:lnSpc>
                <a:spcPct val="90000"/>
              </a:lnSpc>
              <a:spcBef>
                <a:spcPts val="0"/>
              </a:spcBef>
              <a:spcAft>
                <a:spcPts val="300"/>
              </a:spcAft>
              <a:buClr>
                <a:schemeClr val="tx1"/>
              </a:buClr>
              <a:buFont typeface="Wingdings" panose="05000000000000000000" pitchFamily="2" charset="2"/>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indent="0" algn="r" defTabSz="685800">
              <a:spcBef>
                <a:spcPct val="0"/>
              </a:spcBef>
              <a:spcAft>
                <a:spcPct val="0"/>
              </a:spcAft>
              <a:buClr>
                <a:srgbClr val="3D7EDB"/>
              </a:buClr>
              <a:buNone/>
              <a:defRPr/>
            </a:pPr>
            <a:fld id="{261ADD77-FBC1-4130-965B-0D616FE11627}" type="datetime'''''''5''''''.''''''''''0'''''''''''''''''''''">
              <a:rPr lang="en-GB" altLang="en-US" sz="750">
                <a:solidFill>
                  <a:srgbClr val="000000"/>
                </a:solidFill>
                <a:latin typeface="Arial"/>
              </a:rPr>
              <a:pPr marL="0" indent="0" algn="r" defTabSz="685800">
                <a:spcBef>
                  <a:spcPct val="0"/>
                </a:spcBef>
                <a:spcAft>
                  <a:spcPct val="0"/>
                </a:spcAft>
                <a:buClr>
                  <a:srgbClr val="3D7EDB"/>
                </a:buClr>
                <a:buNone/>
                <a:defRPr/>
              </a:pPr>
              <a:t>5.0</a:t>
            </a:fld>
            <a:endParaRPr lang="en-GB" sz="750" dirty="0">
              <a:solidFill>
                <a:srgbClr val="000000"/>
              </a:solidFill>
              <a:latin typeface="Arial"/>
            </a:endParaRPr>
          </a:p>
        </p:txBody>
      </p:sp>
      <p:sp>
        <p:nvSpPr>
          <p:cNvPr id="29" name="TextBox 28">
            <a:extLst>
              <a:ext uri="{FF2B5EF4-FFF2-40B4-BE49-F238E27FC236}">
                <a16:creationId xmlns:a16="http://schemas.microsoft.com/office/drawing/2014/main" id="{9C10E5FF-043D-4DE6-9E27-36580165BA43}"/>
              </a:ext>
            </a:extLst>
          </p:cNvPr>
          <p:cNvSpPr txBox="1"/>
          <p:nvPr/>
        </p:nvSpPr>
        <p:spPr>
          <a:xfrm>
            <a:off x="591741" y="4004870"/>
            <a:ext cx="160735" cy="117148"/>
          </a:xfrm>
          <a:prstGeom prst="rect">
            <a:avLst/>
          </a:prstGeom>
        </p:spPr>
        <p:txBody>
          <a:bodyPr vert="horz" wrap="square" lIns="0" tIns="0" rIns="0" bIns="0" rtlCol="0">
            <a:spAutoFit/>
          </a:bodyPr>
          <a:lstStyle>
            <a:lvl1pPr marL="182880" lvl="0" indent="-182880">
              <a:lnSpc>
                <a:spcPct val="110000"/>
              </a:lnSpc>
              <a:spcBef>
                <a:spcPts val="600"/>
              </a:spcBef>
              <a:spcAft>
                <a:spcPts val="300"/>
              </a:spcAft>
              <a:buClr>
                <a:schemeClr val="tx2"/>
              </a:buClr>
              <a:buFont typeface="Wingdings" panose="05000000000000000000" pitchFamily="2" charset="2"/>
              <a:buChar char="§"/>
              <a:defRPr lang="en-US" sz="1200">
                <a:solidFill>
                  <a:schemeClr val="tx1"/>
                </a:solidFill>
                <a:sym typeface="+mn-lt"/>
              </a:defRPr>
            </a:lvl1pPr>
            <a:lvl2pPr marL="356616" lvl="1" indent="-173736">
              <a:lnSpc>
                <a:spcPct val="90000"/>
              </a:lnSpc>
              <a:spcBef>
                <a:spcPts val="0"/>
              </a:spcBef>
              <a:spcAft>
                <a:spcPts val="300"/>
              </a:spcAft>
              <a:buClr>
                <a:schemeClr val="tx1"/>
              </a:buClr>
              <a:buFont typeface="Arial" panose="020B0604020202020204" pitchFamily="34" charset="0"/>
              <a:buChar char="–"/>
              <a:defRPr lang="en-US" sz="1200">
                <a:solidFill>
                  <a:schemeClr val="tx1"/>
                </a:solidFill>
                <a:sym typeface="+mn-lt"/>
              </a:defRPr>
            </a:lvl2pPr>
            <a:lvl3pPr marL="539496" lvl="2" indent="-182880">
              <a:lnSpc>
                <a:spcPct val="90000"/>
              </a:lnSpc>
              <a:spcBef>
                <a:spcPts val="0"/>
              </a:spcBef>
              <a:spcAft>
                <a:spcPts val="300"/>
              </a:spcAft>
              <a:buClr>
                <a:schemeClr val="tx1"/>
              </a:buClr>
              <a:buFont typeface="Wingdings" panose="05000000000000000000" pitchFamily="2" charset="2"/>
              <a:buChar char="§"/>
              <a:defRPr lang="en-US" sz="1200">
                <a:solidFill>
                  <a:schemeClr val="tx1"/>
                </a:solidFill>
                <a:sym typeface="+mn-lt"/>
              </a:defRPr>
            </a:lvl3pPr>
            <a:lvl4pPr marL="0" lvl="3" indent="0">
              <a:lnSpc>
                <a:spcPct val="110000"/>
              </a:lnSpc>
              <a:spcBef>
                <a:spcPts val="300"/>
              </a:spcBef>
              <a:spcAft>
                <a:spcPts val="300"/>
              </a:spcAft>
              <a:buClr>
                <a:schemeClr val="tx2"/>
              </a:buClr>
              <a:buFont typeface="Arial" panose="020B0604020202020204" pitchFamily="34" charset="0"/>
              <a:buChar char="​"/>
              <a:defRPr lang="en-US" sz="1600">
                <a:solidFill>
                  <a:schemeClr val="tx2"/>
                </a:solidFill>
                <a:sym typeface="+mn-lt"/>
              </a:defRPr>
            </a:lvl4pPr>
            <a:lvl5pPr marL="0" lvl="4" indent="0">
              <a:lnSpc>
                <a:spcPct val="100000"/>
              </a:lnSpc>
              <a:spcBef>
                <a:spcPts val="0"/>
              </a:spcBef>
              <a:spcAft>
                <a:spcPts val="300"/>
              </a:spcAft>
              <a:buClrTx/>
              <a:buFont typeface="Arial" panose="020B0604020202020204" pitchFamily="34" charset="0"/>
              <a:buChar char="​"/>
              <a:defRPr lang="en-US" sz="1600" b="1" smtClean="0">
                <a:solidFill>
                  <a:schemeClr val="tx1"/>
                </a:solidFill>
                <a:sym typeface="+mn-lt"/>
              </a:defRPr>
            </a:lvl5pPr>
            <a:lvl6pPr marL="269875" lvl="5" indent="-152400">
              <a:lnSpc>
                <a:spcPct val="90000"/>
              </a:lnSpc>
              <a:spcBef>
                <a:spcPts val="0"/>
              </a:spcBef>
              <a:spcAft>
                <a:spcPts val="600"/>
              </a:spcAft>
              <a:buClr>
                <a:schemeClr val="tx2"/>
              </a:buClr>
              <a:buFont typeface="Arial" panose="020B0604020202020204" pitchFamily="34" charset="0"/>
              <a:buChar char="•"/>
              <a:defRPr lang="en-US" sz="1600" smtClean="0">
                <a:solidFill>
                  <a:schemeClr val="tx1"/>
                </a:solidFill>
                <a:sym typeface="+mn-lt"/>
              </a:defRPr>
            </a:lvl6pPr>
            <a:lvl7pPr marL="0" lvl="6" indent="0">
              <a:lnSpc>
                <a:spcPct val="90000"/>
              </a:lnSpc>
              <a:spcBef>
                <a:spcPts val="900"/>
              </a:spcBef>
              <a:spcAft>
                <a:spcPts val="900"/>
              </a:spcAft>
              <a:buFont typeface="Arial" panose="020B0604020202020204" pitchFamily="34" charset="0"/>
              <a:buChar char="​"/>
              <a:defRPr lang="en-US" sz="4400" baseline="0" smtClean="0">
                <a:solidFill>
                  <a:schemeClr val="tx1"/>
                </a:solidFill>
                <a:sym typeface="+mn-lt"/>
              </a:defRPr>
            </a:lvl7pPr>
            <a:lvl8pPr marL="0" lvl="7"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lvl="8"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marL="0" indent="0" algn="ctr" defTabSz="685800">
              <a:spcBef>
                <a:spcPts val="450"/>
              </a:spcBef>
              <a:spcAft>
                <a:spcPts val="225"/>
              </a:spcAft>
              <a:buClr>
                <a:srgbClr val="3D7EDB"/>
              </a:buClr>
              <a:buNone/>
              <a:defRPr/>
            </a:pPr>
            <a:r>
              <a:rPr lang="en-GB" sz="750" dirty="0">
                <a:solidFill>
                  <a:srgbClr val="000000"/>
                </a:solidFill>
                <a:latin typeface="Arial"/>
              </a:rPr>
              <a:t>1</a:t>
            </a:r>
          </a:p>
        </p:txBody>
      </p:sp>
      <p:sp>
        <p:nvSpPr>
          <p:cNvPr id="37" name="TextBox 36">
            <a:extLst>
              <a:ext uri="{FF2B5EF4-FFF2-40B4-BE49-F238E27FC236}">
                <a16:creationId xmlns:a16="http://schemas.microsoft.com/office/drawing/2014/main" id="{C16A7C09-A3DF-4B50-80D7-072BFB7BF201}"/>
              </a:ext>
            </a:extLst>
          </p:cNvPr>
          <p:cNvSpPr txBox="1"/>
          <p:nvPr/>
        </p:nvSpPr>
        <p:spPr>
          <a:xfrm>
            <a:off x="1220391" y="4004870"/>
            <a:ext cx="160735" cy="117148"/>
          </a:xfrm>
          <a:prstGeom prst="rect">
            <a:avLst/>
          </a:prstGeom>
        </p:spPr>
        <p:txBody>
          <a:bodyPr vert="horz" wrap="square" lIns="0" tIns="0" rIns="0" bIns="0" rtlCol="0">
            <a:spAutoFit/>
          </a:bodyPr>
          <a:lstStyle>
            <a:lvl1pPr marL="182880" lvl="0" indent="-182880">
              <a:lnSpc>
                <a:spcPct val="110000"/>
              </a:lnSpc>
              <a:spcBef>
                <a:spcPts val="600"/>
              </a:spcBef>
              <a:spcAft>
                <a:spcPts val="300"/>
              </a:spcAft>
              <a:buClr>
                <a:schemeClr val="tx2"/>
              </a:buClr>
              <a:buFont typeface="Wingdings" panose="05000000000000000000" pitchFamily="2" charset="2"/>
              <a:buChar char="§"/>
              <a:defRPr lang="en-US" sz="1200">
                <a:solidFill>
                  <a:schemeClr val="tx1"/>
                </a:solidFill>
                <a:sym typeface="+mn-lt"/>
              </a:defRPr>
            </a:lvl1pPr>
            <a:lvl2pPr marL="356616" lvl="1" indent="-173736">
              <a:lnSpc>
                <a:spcPct val="90000"/>
              </a:lnSpc>
              <a:spcBef>
                <a:spcPts val="0"/>
              </a:spcBef>
              <a:spcAft>
                <a:spcPts val="300"/>
              </a:spcAft>
              <a:buClr>
                <a:schemeClr val="tx1"/>
              </a:buClr>
              <a:buFont typeface="Arial" panose="020B0604020202020204" pitchFamily="34" charset="0"/>
              <a:buChar char="–"/>
              <a:defRPr lang="en-US" sz="1200">
                <a:solidFill>
                  <a:schemeClr val="tx1"/>
                </a:solidFill>
                <a:sym typeface="+mn-lt"/>
              </a:defRPr>
            </a:lvl2pPr>
            <a:lvl3pPr marL="539496" lvl="2" indent="-182880">
              <a:lnSpc>
                <a:spcPct val="90000"/>
              </a:lnSpc>
              <a:spcBef>
                <a:spcPts val="0"/>
              </a:spcBef>
              <a:spcAft>
                <a:spcPts val="300"/>
              </a:spcAft>
              <a:buClr>
                <a:schemeClr val="tx1"/>
              </a:buClr>
              <a:buFont typeface="Wingdings" panose="05000000000000000000" pitchFamily="2" charset="2"/>
              <a:buChar char="§"/>
              <a:defRPr lang="en-US" sz="1200">
                <a:solidFill>
                  <a:schemeClr val="tx1"/>
                </a:solidFill>
                <a:sym typeface="+mn-lt"/>
              </a:defRPr>
            </a:lvl3pPr>
            <a:lvl4pPr marL="0" lvl="3" indent="0">
              <a:lnSpc>
                <a:spcPct val="110000"/>
              </a:lnSpc>
              <a:spcBef>
                <a:spcPts val="300"/>
              </a:spcBef>
              <a:spcAft>
                <a:spcPts val="300"/>
              </a:spcAft>
              <a:buClr>
                <a:schemeClr val="tx2"/>
              </a:buClr>
              <a:buFont typeface="Arial" panose="020B0604020202020204" pitchFamily="34" charset="0"/>
              <a:buChar char="​"/>
              <a:defRPr lang="en-US" sz="1600">
                <a:solidFill>
                  <a:schemeClr val="tx2"/>
                </a:solidFill>
                <a:sym typeface="+mn-lt"/>
              </a:defRPr>
            </a:lvl4pPr>
            <a:lvl5pPr marL="0" lvl="4" indent="0">
              <a:lnSpc>
                <a:spcPct val="100000"/>
              </a:lnSpc>
              <a:spcBef>
                <a:spcPts val="0"/>
              </a:spcBef>
              <a:spcAft>
                <a:spcPts val="300"/>
              </a:spcAft>
              <a:buClrTx/>
              <a:buFont typeface="Arial" panose="020B0604020202020204" pitchFamily="34" charset="0"/>
              <a:buChar char="​"/>
              <a:defRPr lang="en-US" sz="1600" b="1" smtClean="0">
                <a:solidFill>
                  <a:schemeClr val="tx1"/>
                </a:solidFill>
                <a:sym typeface="+mn-lt"/>
              </a:defRPr>
            </a:lvl5pPr>
            <a:lvl6pPr marL="269875" lvl="5" indent="-152400">
              <a:lnSpc>
                <a:spcPct val="90000"/>
              </a:lnSpc>
              <a:spcBef>
                <a:spcPts val="0"/>
              </a:spcBef>
              <a:spcAft>
                <a:spcPts val="600"/>
              </a:spcAft>
              <a:buClr>
                <a:schemeClr val="tx2"/>
              </a:buClr>
              <a:buFont typeface="Arial" panose="020B0604020202020204" pitchFamily="34" charset="0"/>
              <a:buChar char="•"/>
              <a:defRPr lang="en-US" sz="1600" smtClean="0">
                <a:solidFill>
                  <a:schemeClr val="tx1"/>
                </a:solidFill>
                <a:sym typeface="+mn-lt"/>
              </a:defRPr>
            </a:lvl6pPr>
            <a:lvl7pPr marL="0" lvl="6" indent="0">
              <a:lnSpc>
                <a:spcPct val="90000"/>
              </a:lnSpc>
              <a:spcBef>
                <a:spcPts val="900"/>
              </a:spcBef>
              <a:spcAft>
                <a:spcPts val="900"/>
              </a:spcAft>
              <a:buFont typeface="Arial" panose="020B0604020202020204" pitchFamily="34" charset="0"/>
              <a:buChar char="​"/>
              <a:defRPr lang="en-US" sz="4400" baseline="0" smtClean="0">
                <a:solidFill>
                  <a:schemeClr val="tx1"/>
                </a:solidFill>
                <a:sym typeface="+mn-lt"/>
              </a:defRPr>
            </a:lvl7pPr>
            <a:lvl8pPr marL="0" lvl="7"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lvl="8"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marL="0" indent="0" algn="ctr" defTabSz="685800">
              <a:spcBef>
                <a:spcPts val="450"/>
              </a:spcBef>
              <a:spcAft>
                <a:spcPts val="225"/>
              </a:spcAft>
              <a:buClr>
                <a:srgbClr val="3D7EDB"/>
              </a:buClr>
              <a:buNone/>
              <a:defRPr/>
            </a:pPr>
            <a:r>
              <a:rPr lang="en-GB" sz="750" dirty="0">
                <a:solidFill>
                  <a:srgbClr val="000000"/>
                </a:solidFill>
                <a:latin typeface="Arial"/>
              </a:rPr>
              <a:t>6</a:t>
            </a:r>
          </a:p>
        </p:txBody>
      </p:sp>
      <p:cxnSp>
        <p:nvCxnSpPr>
          <p:cNvPr id="38" name="Connector: Elbow 37">
            <a:extLst>
              <a:ext uri="{FF2B5EF4-FFF2-40B4-BE49-F238E27FC236}">
                <a16:creationId xmlns:a16="http://schemas.microsoft.com/office/drawing/2014/main" id="{BB7FDEE8-ACB3-4396-8EE0-31E752867316}"/>
              </a:ext>
            </a:extLst>
          </p:cNvPr>
          <p:cNvCxnSpPr>
            <a:cxnSpLocks/>
          </p:cNvCxnSpPr>
          <p:nvPr/>
        </p:nvCxnSpPr>
        <p:spPr>
          <a:xfrm rot="5400000">
            <a:off x="413790" y="2261474"/>
            <a:ext cx="1227440" cy="434816"/>
          </a:xfrm>
          <a:prstGeom prst="bentConnector3">
            <a:avLst>
              <a:gd name="adj1" fmla="val 214"/>
            </a:avLst>
          </a:prstGeom>
          <a:ln w="9525" cap="rnd">
            <a:solidFill>
              <a:schemeClr val="tx1"/>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75FFB59-BC32-474F-A745-B9166E71B6EB}"/>
              </a:ext>
            </a:extLst>
          </p:cNvPr>
          <p:cNvSpPr txBox="1"/>
          <p:nvPr/>
        </p:nvSpPr>
        <p:spPr>
          <a:xfrm>
            <a:off x="1113235" y="1565672"/>
            <a:ext cx="3358754" cy="457200"/>
          </a:xfrm>
          <a:prstGeom prst="rect">
            <a:avLst/>
          </a:prstGeom>
          <a:solidFill>
            <a:schemeClr val="bg1"/>
          </a:solidFill>
          <a:ln w="9525">
            <a:solidFill>
              <a:schemeClr val="bg1">
                <a:lumMod val="50000"/>
              </a:schemeClr>
            </a:solidFill>
          </a:ln>
        </p:spPr>
        <p:txBody>
          <a:bodyPr vert="horz" wrap="square" lIns="57150" tIns="57150" rIns="57150" bIns="57150" rtlCol="0" anchor="ctr">
            <a:noAutofit/>
          </a:bodyPr>
          <a:lstStyle>
            <a:lvl1pPr marL="182880" lvl="0" indent="-182880">
              <a:lnSpc>
                <a:spcPct val="110000"/>
              </a:lnSpc>
              <a:spcBef>
                <a:spcPts val="600"/>
              </a:spcBef>
              <a:spcAft>
                <a:spcPts val="300"/>
              </a:spcAft>
              <a:buClr>
                <a:schemeClr val="tx2"/>
              </a:buClr>
              <a:buFont typeface="Wingdings" panose="05000000000000000000" pitchFamily="2" charset="2"/>
              <a:buChar char="§"/>
              <a:defRPr lang="en-US" sz="1200">
                <a:solidFill>
                  <a:schemeClr val="tx1"/>
                </a:solidFill>
                <a:sym typeface="+mn-lt"/>
              </a:defRPr>
            </a:lvl1pPr>
            <a:lvl2pPr marL="356616" lvl="1" indent="-173736">
              <a:lnSpc>
                <a:spcPct val="90000"/>
              </a:lnSpc>
              <a:spcBef>
                <a:spcPts val="0"/>
              </a:spcBef>
              <a:spcAft>
                <a:spcPts val="300"/>
              </a:spcAft>
              <a:buClr>
                <a:schemeClr val="tx1"/>
              </a:buClr>
              <a:buFont typeface="Arial" panose="020B0604020202020204" pitchFamily="34" charset="0"/>
              <a:buChar char="–"/>
              <a:defRPr lang="en-US" sz="1200">
                <a:solidFill>
                  <a:schemeClr val="tx1"/>
                </a:solidFill>
                <a:sym typeface="+mn-lt"/>
              </a:defRPr>
            </a:lvl2pPr>
            <a:lvl3pPr marL="539496" lvl="2" indent="-182880">
              <a:lnSpc>
                <a:spcPct val="90000"/>
              </a:lnSpc>
              <a:spcBef>
                <a:spcPts val="0"/>
              </a:spcBef>
              <a:spcAft>
                <a:spcPts val="300"/>
              </a:spcAft>
              <a:buClr>
                <a:schemeClr val="tx1"/>
              </a:buClr>
              <a:buFont typeface="Wingdings" panose="05000000000000000000" pitchFamily="2" charset="2"/>
              <a:buChar char="§"/>
              <a:defRPr lang="en-US" sz="1200">
                <a:solidFill>
                  <a:schemeClr val="tx1"/>
                </a:solidFill>
                <a:sym typeface="+mn-lt"/>
              </a:defRPr>
            </a:lvl3pPr>
            <a:lvl4pPr marL="0" lvl="3" indent="0">
              <a:lnSpc>
                <a:spcPct val="110000"/>
              </a:lnSpc>
              <a:spcBef>
                <a:spcPts val="300"/>
              </a:spcBef>
              <a:spcAft>
                <a:spcPts val="300"/>
              </a:spcAft>
              <a:buClr>
                <a:schemeClr val="tx2"/>
              </a:buClr>
              <a:buFont typeface="Arial" panose="020B0604020202020204" pitchFamily="34" charset="0"/>
              <a:buChar char="​"/>
              <a:defRPr lang="en-US" sz="1600">
                <a:solidFill>
                  <a:schemeClr val="tx2"/>
                </a:solidFill>
                <a:sym typeface="+mn-lt"/>
              </a:defRPr>
            </a:lvl4pPr>
            <a:lvl5pPr marL="0" lvl="4" indent="0">
              <a:lnSpc>
                <a:spcPct val="100000"/>
              </a:lnSpc>
              <a:spcBef>
                <a:spcPts val="0"/>
              </a:spcBef>
              <a:spcAft>
                <a:spcPts val="300"/>
              </a:spcAft>
              <a:buClrTx/>
              <a:buFont typeface="Arial" panose="020B0604020202020204" pitchFamily="34" charset="0"/>
              <a:buChar char="​"/>
              <a:defRPr lang="en-US" sz="1600" b="1" smtClean="0">
                <a:solidFill>
                  <a:schemeClr val="tx1"/>
                </a:solidFill>
                <a:sym typeface="+mn-lt"/>
              </a:defRPr>
            </a:lvl5pPr>
            <a:lvl6pPr marL="269875" lvl="5" indent="-152400">
              <a:lnSpc>
                <a:spcPct val="90000"/>
              </a:lnSpc>
              <a:spcBef>
                <a:spcPts val="0"/>
              </a:spcBef>
              <a:spcAft>
                <a:spcPts val="600"/>
              </a:spcAft>
              <a:buClr>
                <a:schemeClr val="tx2"/>
              </a:buClr>
              <a:buFont typeface="Arial" panose="020B0604020202020204" pitchFamily="34" charset="0"/>
              <a:buChar char="•"/>
              <a:defRPr lang="en-US" sz="1600" smtClean="0">
                <a:solidFill>
                  <a:schemeClr val="tx1"/>
                </a:solidFill>
                <a:sym typeface="+mn-lt"/>
              </a:defRPr>
            </a:lvl6pPr>
            <a:lvl7pPr marL="0" lvl="6" indent="0">
              <a:lnSpc>
                <a:spcPct val="90000"/>
              </a:lnSpc>
              <a:spcBef>
                <a:spcPts val="900"/>
              </a:spcBef>
              <a:spcAft>
                <a:spcPts val="900"/>
              </a:spcAft>
              <a:buFont typeface="Arial" panose="020B0604020202020204" pitchFamily="34" charset="0"/>
              <a:buChar char="​"/>
              <a:defRPr lang="en-US" sz="4400" baseline="0" smtClean="0">
                <a:solidFill>
                  <a:schemeClr val="tx1"/>
                </a:solidFill>
                <a:sym typeface="+mn-lt"/>
              </a:defRPr>
            </a:lvl7pPr>
            <a:lvl8pPr marL="0" lvl="7"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lvl="8"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marL="1415654" lvl="1" indent="0" defTabSz="685800">
              <a:spcAft>
                <a:spcPts val="225"/>
              </a:spcAft>
              <a:buClr>
                <a:srgbClr val="000000"/>
              </a:buClr>
              <a:buNone/>
              <a:defRPr/>
            </a:pPr>
            <a:r>
              <a:rPr lang="en-GB" sz="750" dirty="0">
                <a:solidFill>
                  <a:srgbClr val="000000"/>
                </a:solidFill>
                <a:latin typeface="Arial"/>
              </a:rPr>
              <a:t>Tata Steel IJmuiden is ranked no.2 of 65 operations globally on lowest tonne CO</a:t>
            </a:r>
            <a:r>
              <a:rPr lang="en-GB" sz="750" baseline="-25000" dirty="0">
                <a:solidFill>
                  <a:srgbClr val="000000"/>
                </a:solidFill>
                <a:latin typeface="Arial"/>
              </a:rPr>
              <a:t>2</a:t>
            </a:r>
            <a:r>
              <a:rPr lang="en-GB" sz="750" dirty="0">
                <a:solidFill>
                  <a:srgbClr val="000000"/>
                </a:solidFill>
                <a:latin typeface="Arial"/>
              </a:rPr>
              <a:t> emission per tonne steel</a:t>
            </a:r>
          </a:p>
        </p:txBody>
      </p:sp>
      <p:grpSp>
        <p:nvGrpSpPr>
          <p:cNvPr id="40" name="Group 39">
            <a:extLst>
              <a:ext uri="{FF2B5EF4-FFF2-40B4-BE49-F238E27FC236}">
                <a16:creationId xmlns:a16="http://schemas.microsoft.com/office/drawing/2014/main" id="{B6D52B13-23D7-4A85-B29D-27382A8E36BE}"/>
              </a:ext>
            </a:extLst>
          </p:cNvPr>
          <p:cNvGrpSpPr>
            <a:grpSpLocks noChangeAspect="1"/>
          </p:cNvGrpSpPr>
          <p:nvPr/>
        </p:nvGrpSpPr>
        <p:grpSpPr bwMode="gray">
          <a:xfrm>
            <a:off x="1250155" y="1706716"/>
            <a:ext cx="1233069" cy="162092"/>
            <a:chOff x="547688" y="782638"/>
            <a:chExt cx="1393825" cy="177800"/>
          </a:xfrm>
          <a:solidFill>
            <a:schemeClr val="accent1"/>
          </a:solidFill>
        </p:grpSpPr>
        <p:sp>
          <p:nvSpPr>
            <p:cNvPr id="41" name="Freeform 5">
              <a:extLst>
                <a:ext uri="{FF2B5EF4-FFF2-40B4-BE49-F238E27FC236}">
                  <a16:creationId xmlns:a16="http://schemas.microsoft.com/office/drawing/2014/main" id="{40C7BAE2-21BD-4970-A2FC-ED751A22D0F1}"/>
                </a:ext>
              </a:extLst>
            </p:cNvPr>
            <p:cNvSpPr>
              <a:spLocks/>
            </p:cNvSpPr>
            <p:nvPr userDrawn="1"/>
          </p:nvSpPr>
          <p:spPr bwMode="gray">
            <a:xfrm>
              <a:off x="547688" y="785813"/>
              <a:ext cx="165100" cy="169863"/>
            </a:xfrm>
            <a:custGeom>
              <a:avLst/>
              <a:gdLst>
                <a:gd name="T0" fmla="*/ 0 w 104"/>
                <a:gd name="T1" fmla="*/ 0 h 107"/>
                <a:gd name="T2" fmla="*/ 104 w 104"/>
                <a:gd name="T3" fmla="*/ 0 h 107"/>
                <a:gd name="T4" fmla="*/ 104 w 104"/>
                <a:gd name="T5" fmla="*/ 31 h 107"/>
                <a:gd name="T6" fmla="*/ 74 w 104"/>
                <a:gd name="T7" fmla="*/ 31 h 107"/>
                <a:gd name="T8" fmla="*/ 74 w 104"/>
                <a:gd name="T9" fmla="*/ 107 h 107"/>
                <a:gd name="T10" fmla="*/ 30 w 104"/>
                <a:gd name="T11" fmla="*/ 107 h 107"/>
                <a:gd name="T12" fmla="*/ 30 w 104"/>
                <a:gd name="T13" fmla="*/ 31 h 107"/>
                <a:gd name="T14" fmla="*/ 0 w 104"/>
                <a:gd name="T15" fmla="*/ 31 h 107"/>
                <a:gd name="T16" fmla="*/ 0 w 104"/>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7">
                  <a:moveTo>
                    <a:pt x="0" y="0"/>
                  </a:moveTo>
                  <a:lnTo>
                    <a:pt x="104" y="0"/>
                  </a:lnTo>
                  <a:lnTo>
                    <a:pt x="104" y="31"/>
                  </a:lnTo>
                  <a:lnTo>
                    <a:pt x="74" y="31"/>
                  </a:lnTo>
                  <a:lnTo>
                    <a:pt x="74" y="107"/>
                  </a:lnTo>
                  <a:lnTo>
                    <a:pt x="30" y="107"/>
                  </a:lnTo>
                  <a:lnTo>
                    <a:pt x="30" y="31"/>
                  </a:lnTo>
                  <a:lnTo>
                    <a:pt x="0" y="3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dirty="0">
                <a:solidFill>
                  <a:srgbClr val="000000"/>
                </a:solidFill>
                <a:latin typeface="Arial"/>
              </a:endParaRPr>
            </a:p>
          </p:txBody>
        </p:sp>
        <p:sp>
          <p:nvSpPr>
            <p:cNvPr id="42" name="Freeform 6">
              <a:extLst>
                <a:ext uri="{FF2B5EF4-FFF2-40B4-BE49-F238E27FC236}">
                  <a16:creationId xmlns:a16="http://schemas.microsoft.com/office/drawing/2014/main" id="{3E8346F4-925A-4805-A646-43FD2D6F7D13}"/>
                </a:ext>
              </a:extLst>
            </p:cNvPr>
            <p:cNvSpPr>
              <a:spLocks/>
            </p:cNvSpPr>
            <p:nvPr userDrawn="1"/>
          </p:nvSpPr>
          <p:spPr bwMode="gray">
            <a:xfrm>
              <a:off x="693738" y="785813"/>
              <a:ext cx="203200" cy="169863"/>
            </a:xfrm>
            <a:custGeom>
              <a:avLst/>
              <a:gdLst>
                <a:gd name="T0" fmla="*/ 64 w 128"/>
                <a:gd name="T1" fmla="*/ 43 h 107"/>
                <a:gd name="T2" fmla="*/ 42 w 128"/>
                <a:gd name="T3" fmla="*/ 107 h 107"/>
                <a:gd name="T4" fmla="*/ 0 w 128"/>
                <a:gd name="T5" fmla="*/ 107 h 107"/>
                <a:gd name="T6" fmla="*/ 40 w 128"/>
                <a:gd name="T7" fmla="*/ 0 h 107"/>
                <a:gd name="T8" fmla="*/ 86 w 128"/>
                <a:gd name="T9" fmla="*/ 0 h 107"/>
                <a:gd name="T10" fmla="*/ 128 w 128"/>
                <a:gd name="T11" fmla="*/ 107 h 107"/>
                <a:gd name="T12" fmla="*/ 86 w 128"/>
                <a:gd name="T13" fmla="*/ 107 h 107"/>
                <a:gd name="T14" fmla="*/ 64 w 128"/>
                <a:gd name="T15" fmla="*/ 43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07">
                  <a:moveTo>
                    <a:pt x="64" y="43"/>
                  </a:moveTo>
                  <a:lnTo>
                    <a:pt x="42" y="107"/>
                  </a:lnTo>
                  <a:lnTo>
                    <a:pt x="0" y="107"/>
                  </a:lnTo>
                  <a:lnTo>
                    <a:pt x="40" y="0"/>
                  </a:lnTo>
                  <a:lnTo>
                    <a:pt x="86" y="0"/>
                  </a:lnTo>
                  <a:lnTo>
                    <a:pt x="128" y="107"/>
                  </a:lnTo>
                  <a:lnTo>
                    <a:pt x="86" y="107"/>
                  </a:lnTo>
                  <a:lnTo>
                    <a:pt x="64"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dirty="0">
                <a:solidFill>
                  <a:srgbClr val="000000"/>
                </a:solidFill>
                <a:latin typeface="Arial"/>
              </a:endParaRPr>
            </a:p>
          </p:txBody>
        </p:sp>
        <p:sp>
          <p:nvSpPr>
            <p:cNvPr id="43" name="Freeform 7">
              <a:extLst>
                <a:ext uri="{FF2B5EF4-FFF2-40B4-BE49-F238E27FC236}">
                  <a16:creationId xmlns:a16="http://schemas.microsoft.com/office/drawing/2014/main" id="{3E77BC63-FC77-4F60-9BDC-B87365DE89E8}"/>
                </a:ext>
              </a:extLst>
            </p:cNvPr>
            <p:cNvSpPr>
              <a:spLocks/>
            </p:cNvSpPr>
            <p:nvPr userDrawn="1"/>
          </p:nvSpPr>
          <p:spPr bwMode="gray">
            <a:xfrm>
              <a:off x="881063" y="785813"/>
              <a:ext cx="163513" cy="169863"/>
            </a:xfrm>
            <a:custGeom>
              <a:avLst/>
              <a:gdLst>
                <a:gd name="T0" fmla="*/ 0 w 103"/>
                <a:gd name="T1" fmla="*/ 0 h 107"/>
                <a:gd name="T2" fmla="*/ 103 w 103"/>
                <a:gd name="T3" fmla="*/ 0 h 107"/>
                <a:gd name="T4" fmla="*/ 103 w 103"/>
                <a:gd name="T5" fmla="*/ 31 h 107"/>
                <a:gd name="T6" fmla="*/ 73 w 103"/>
                <a:gd name="T7" fmla="*/ 31 h 107"/>
                <a:gd name="T8" fmla="*/ 73 w 103"/>
                <a:gd name="T9" fmla="*/ 107 h 107"/>
                <a:gd name="T10" fmla="*/ 30 w 103"/>
                <a:gd name="T11" fmla="*/ 107 h 107"/>
                <a:gd name="T12" fmla="*/ 30 w 103"/>
                <a:gd name="T13" fmla="*/ 31 h 107"/>
                <a:gd name="T14" fmla="*/ 0 w 103"/>
                <a:gd name="T15" fmla="*/ 31 h 107"/>
                <a:gd name="T16" fmla="*/ 0 w 103"/>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07">
                  <a:moveTo>
                    <a:pt x="0" y="0"/>
                  </a:moveTo>
                  <a:lnTo>
                    <a:pt x="103" y="0"/>
                  </a:lnTo>
                  <a:lnTo>
                    <a:pt x="103" y="31"/>
                  </a:lnTo>
                  <a:lnTo>
                    <a:pt x="73" y="31"/>
                  </a:lnTo>
                  <a:lnTo>
                    <a:pt x="73" y="107"/>
                  </a:lnTo>
                  <a:lnTo>
                    <a:pt x="30" y="107"/>
                  </a:lnTo>
                  <a:lnTo>
                    <a:pt x="30" y="31"/>
                  </a:lnTo>
                  <a:lnTo>
                    <a:pt x="0" y="3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dirty="0">
                <a:solidFill>
                  <a:srgbClr val="000000"/>
                </a:solidFill>
                <a:latin typeface="Arial"/>
              </a:endParaRPr>
            </a:p>
          </p:txBody>
        </p:sp>
        <p:sp>
          <p:nvSpPr>
            <p:cNvPr id="44" name="Freeform 8">
              <a:extLst>
                <a:ext uri="{FF2B5EF4-FFF2-40B4-BE49-F238E27FC236}">
                  <a16:creationId xmlns:a16="http://schemas.microsoft.com/office/drawing/2014/main" id="{1AFDFDD1-92C6-4D6C-ADF8-468993A66CC1}"/>
                </a:ext>
              </a:extLst>
            </p:cNvPr>
            <p:cNvSpPr>
              <a:spLocks/>
            </p:cNvSpPr>
            <p:nvPr userDrawn="1"/>
          </p:nvSpPr>
          <p:spPr bwMode="gray">
            <a:xfrm>
              <a:off x="1027113" y="785813"/>
              <a:ext cx="201613" cy="169863"/>
            </a:xfrm>
            <a:custGeom>
              <a:avLst/>
              <a:gdLst>
                <a:gd name="T0" fmla="*/ 63 w 127"/>
                <a:gd name="T1" fmla="*/ 43 h 107"/>
                <a:gd name="T2" fmla="*/ 42 w 127"/>
                <a:gd name="T3" fmla="*/ 107 h 107"/>
                <a:gd name="T4" fmla="*/ 0 w 127"/>
                <a:gd name="T5" fmla="*/ 107 h 107"/>
                <a:gd name="T6" fmla="*/ 42 w 127"/>
                <a:gd name="T7" fmla="*/ 0 h 107"/>
                <a:gd name="T8" fmla="*/ 85 w 127"/>
                <a:gd name="T9" fmla="*/ 0 h 107"/>
                <a:gd name="T10" fmla="*/ 127 w 127"/>
                <a:gd name="T11" fmla="*/ 107 h 107"/>
                <a:gd name="T12" fmla="*/ 85 w 127"/>
                <a:gd name="T13" fmla="*/ 107 h 107"/>
                <a:gd name="T14" fmla="*/ 63 w 127"/>
                <a:gd name="T15" fmla="*/ 43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07">
                  <a:moveTo>
                    <a:pt x="63" y="43"/>
                  </a:moveTo>
                  <a:lnTo>
                    <a:pt x="42" y="107"/>
                  </a:lnTo>
                  <a:lnTo>
                    <a:pt x="0" y="107"/>
                  </a:lnTo>
                  <a:lnTo>
                    <a:pt x="42" y="0"/>
                  </a:lnTo>
                  <a:lnTo>
                    <a:pt x="85" y="0"/>
                  </a:lnTo>
                  <a:lnTo>
                    <a:pt x="127" y="107"/>
                  </a:lnTo>
                  <a:lnTo>
                    <a:pt x="85" y="107"/>
                  </a:lnTo>
                  <a:lnTo>
                    <a:pt x="63"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dirty="0">
                <a:solidFill>
                  <a:srgbClr val="000000"/>
                </a:solidFill>
                <a:latin typeface="Arial"/>
              </a:endParaRPr>
            </a:p>
          </p:txBody>
        </p:sp>
        <p:sp>
          <p:nvSpPr>
            <p:cNvPr id="45" name="Freeform 9">
              <a:extLst>
                <a:ext uri="{FF2B5EF4-FFF2-40B4-BE49-F238E27FC236}">
                  <a16:creationId xmlns:a16="http://schemas.microsoft.com/office/drawing/2014/main" id="{A7994F51-2349-4CAA-922C-A4B72AC6D0EC}"/>
                </a:ext>
              </a:extLst>
            </p:cNvPr>
            <p:cNvSpPr>
              <a:spLocks/>
            </p:cNvSpPr>
            <p:nvPr userDrawn="1"/>
          </p:nvSpPr>
          <p:spPr bwMode="gray">
            <a:xfrm>
              <a:off x="1306513" y="782638"/>
              <a:ext cx="111125" cy="177800"/>
            </a:xfrm>
            <a:custGeom>
              <a:avLst/>
              <a:gdLst>
                <a:gd name="T0" fmla="*/ 25 w 42"/>
                <a:gd name="T1" fmla="*/ 28 h 67"/>
                <a:gd name="T2" fmla="*/ 13 w 42"/>
                <a:gd name="T3" fmla="*/ 17 h 67"/>
                <a:gd name="T4" fmla="*/ 24 w 42"/>
                <a:gd name="T5" fmla="*/ 10 h 67"/>
                <a:gd name="T6" fmla="*/ 36 w 42"/>
                <a:gd name="T7" fmla="*/ 13 h 67"/>
                <a:gd name="T8" fmla="*/ 39 w 42"/>
                <a:gd name="T9" fmla="*/ 3 h 67"/>
                <a:gd name="T10" fmla="*/ 24 w 42"/>
                <a:gd name="T11" fmla="*/ 0 h 67"/>
                <a:gd name="T12" fmla="*/ 1 w 42"/>
                <a:gd name="T13" fmla="*/ 19 h 67"/>
                <a:gd name="T14" fmla="*/ 18 w 42"/>
                <a:gd name="T15" fmla="*/ 37 h 67"/>
                <a:gd name="T16" fmla="*/ 30 w 42"/>
                <a:gd name="T17" fmla="*/ 48 h 67"/>
                <a:gd name="T18" fmla="*/ 18 w 42"/>
                <a:gd name="T19" fmla="*/ 57 h 67"/>
                <a:gd name="T20" fmla="*/ 2 w 42"/>
                <a:gd name="T21" fmla="*/ 53 h 67"/>
                <a:gd name="T22" fmla="*/ 0 w 42"/>
                <a:gd name="T23" fmla="*/ 63 h 67"/>
                <a:gd name="T24" fmla="*/ 17 w 42"/>
                <a:gd name="T25" fmla="*/ 67 h 67"/>
                <a:gd name="T26" fmla="*/ 42 w 42"/>
                <a:gd name="T27" fmla="*/ 47 h 67"/>
                <a:gd name="T28" fmla="*/ 25 w 42"/>
                <a:gd name="T29" fmla="*/ 2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67">
                  <a:moveTo>
                    <a:pt x="25" y="28"/>
                  </a:moveTo>
                  <a:cubicBezTo>
                    <a:pt x="17" y="25"/>
                    <a:pt x="13" y="22"/>
                    <a:pt x="13" y="17"/>
                  </a:cubicBezTo>
                  <a:cubicBezTo>
                    <a:pt x="13" y="14"/>
                    <a:pt x="16" y="10"/>
                    <a:pt x="24" y="10"/>
                  </a:cubicBezTo>
                  <a:cubicBezTo>
                    <a:pt x="30" y="10"/>
                    <a:pt x="34" y="11"/>
                    <a:pt x="36" y="13"/>
                  </a:cubicBezTo>
                  <a:cubicBezTo>
                    <a:pt x="39" y="3"/>
                    <a:pt x="39" y="3"/>
                    <a:pt x="39" y="3"/>
                  </a:cubicBezTo>
                  <a:cubicBezTo>
                    <a:pt x="36" y="1"/>
                    <a:pt x="31" y="0"/>
                    <a:pt x="24" y="0"/>
                  </a:cubicBezTo>
                  <a:cubicBezTo>
                    <a:pt x="10" y="0"/>
                    <a:pt x="1" y="8"/>
                    <a:pt x="1" y="19"/>
                  </a:cubicBezTo>
                  <a:cubicBezTo>
                    <a:pt x="1" y="28"/>
                    <a:pt x="8" y="34"/>
                    <a:pt x="18" y="37"/>
                  </a:cubicBezTo>
                  <a:cubicBezTo>
                    <a:pt x="27" y="40"/>
                    <a:pt x="30" y="43"/>
                    <a:pt x="30" y="48"/>
                  </a:cubicBezTo>
                  <a:cubicBezTo>
                    <a:pt x="30" y="53"/>
                    <a:pt x="26" y="57"/>
                    <a:pt x="18" y="57"/>
                  </a:cubicBezTo>
                  <a:cubicBezTo>
                    <a:pt x="12" y="57"/>
                    <a:pt x="6" y="55"/>
                    <a:pt x="2" y="53"/>
                  </a:cubicBezTo>
                  <a:cubicBezTo>
                    <a:pt x="0" y="63"/>
                    <a:pt x="0" y="63"/>
                    <a:pt x="0" y="63"/>
                  </a:cubicBezTo>
                  <a:cubicBezTo>
                    <a:pt x="3" y="65"/>
                    <a:pt x="10" y="67"/>
                    <a:pt x="17" y="67"/>
                  </a:cubicBezTo>
                  <a:cubicBezTo>
                    <a:pt x="34" y="67"/>
                    <a:pt x="42" y="58"/>
                    <a:pt x="42" y="47"/>
                  </a:cubicBezTo>
                  <a:cubicBezTo>
                    <a:pt x="42" y="38"/>
                    <a:pt x="36" y="32"/>
                    <a:pt x="25"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dirty="0">
                <a:solidFill>
                  <a:srgbClr val="000000"/>
                </a:solidFill>
                <a:latin typeface="Arial"/>
              </a:endParaRPr>
            </a:p>
          </p:txBody>
        </p:sp>
        <p:sp>
          <p:nvSpPr>
            <p:cNvPr id="46" name="Freeform 10">
              <a:extLst>
                <a:ext uri="{FF2B5EF4-FFF2-40B4-BE49-F238E27FC236}">
                  <a16:creationId xmlns:a16="http://schemas.microsoft.com/office/drawing/2014/main" id="{279ED29D-877E-441C-AA32-49BC9EA3D3FB}"/>
                </a:ext>
              </a:extLst>
            </p:cNvPr>
            <p:cNvSpPr>
              <a:spLocks/>
            </p:cNvSpPr>
            <p:nvPr userDrawn="1"/>
          </p:nvSpPr>
          <p:spPr bwMode="gray">
            <a:xfrm>
              <a:off x="1425575" y="785813"/>
              <a:ext cx="130175" cy="173038"/>
            </a:xfrm>
            <a:custGeom>
              <a:avLst/>
              <a:gdLst>
                <a:gd name="T0" fmla="*/ 0 w 82"/>
                <a:gd name="T1" fmla="*/ 16 h 109"/>
                <a:gd name="T2" fmla="*/ 32 w 82"/>
                <a:gd name="T3" fmla="*/ 16 h 109"/>
                <a:gd name="T4" fmla="*/ 32 w 82"/>
                <a:gd name="T5" fmla="*/ 109 h 109"/>
                <a:gd name="T6" fmla="*/ 52 w 82"/>
                <a:gd name="T7" fmla="*/ 109 h 109"/>
                <a:gd name="T8" fmla="*/ 52 w 82"/>
                <a:gd name="T9" fmla="*/ 16 h 109"/>
                <a:gd name="T10" fmla="*/ 82 w 82"/>
                <a:gd name="T11" fmla="*/ 16 h 109"/>
                <a:gd name="T12" fmla="*/ 82 w 82"/>
                <a:gd name="T13" fmla="*/ 0 h 109"/>
                <a:gd name="T14" fmla="*/ 0 w 82"/>
                <a:gd name="T15" fmla="*/ 0 h 109"/>
                <a:gd name="T16" fmla="*/ 0 w 82"/>
                <a:gd name="T17" fmla="*/ 1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9">
                  <a:moveTo>
                    <a:pt x="0" y="16"/>
                  </a:moveTo>
                  <a:lnTo>
                    <a:pt x="32" y="16"/>
                  </a:lnTo>
                  <a:lnTo>
                    <a:pt x="32" y="109"/>
                  </a:lnTo>
                  <a:lnTo>
                    <a:pt x="52" y="109"/>
                  </a:lnTo>
                  <a:lnTo>
                    <a:pt x="52" y="16"/>
                  </a:lnTo>
                  <a:lnTo>
                    <a:pt x="82" y="16"/>
                  </a:lnTo>
                  <a:lnTo>
                    <a:pt x="82" y="0"/>
                  </a:lnTo>
                  <a:lnTo>
                    <a:pt x="0" y="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dirty="0">
                <a:solidFill>
                  <a:srgbClr val="000000"/>
                </a:solidFill>
                <a:latin typeface="Arial"/>
              </a:endParaRPr>
            </a:p>
          </p:txBody>
        </p:sp>
        <p:sp>
          <p:nvSpPr>
            <p:cNvPr id="47" name="Freeform 11">
              <a:extLst>
                <a:ext uri="{FF2B5EF4-FFF2-40B4-BE49-F238E27FC236}">
                  <a16:creationId xmlns:a16="http://schemas.microsoft.com/office/drawing/2014/main" id="{C6DA7935-1B23-4662-979A-C4C0A4C1E9C3}"/>
                </a:ext>
              </a:extLst>
            </p:cNvPr>
            <p:cNvSpPr>
              <a:spLocks/>
            </p:cNvSpPr>
            <p:nvPr userDrawn="1"/>
          </p:nvSpPr>
          <p:spPr bwMode="gray">
            <a:xfrm>
              <a:off x="1708150" y="785813"/>
              <a:ext cx="103188" cy="173038"/>
            </a:xfrm>
            <a:custGeom>
              <a:avLst/>
              <a:gdLst>
                <a:gd name="T0" fmla="*/ 20 w 65"/>
                <a:gd name="T1" fmla="*/ 60 h 109"/>
                <a:gd name="T2" fmla="*/ 62 w 65"/>
                <a:gd name="T3" fmla="*/ 60 h 109"/>
                <a:gd name="T4" fmla="*/ 62 w 65"/>
                <a:gd name="T5" fmla="*/ 43 h 109"/>
                <a:gd name="T6" fmla="*/ 20 w 65"/>
                <a:gd name="T7" fmla="*/ 43 h 109"/>
                <a:gd name="T8" fmla="*/ 20 w 65"/>
                <a:gd name="T9" fmla="*/ 16 h 109"/>
                <a:gd name="T10" fmla="*/ 63 w 65"/>
                <a:gd name="T11" fmla="*/ 16 h 109"/>
                <a:gd name="T12" fmla="*/ 63 w 65"/>
                <a:gd name="T13" fmla="*/ 0 h 109"/>
                <a:gd name="T14" fmla="*/ 0 w 65"/>
                <a:gd name="T15" fmla="*/ 0 h 109"/>
                <a:gd name="T16" fmla="*/ 0 w 65"/>
                <a:gd name="T17" fmla="*/ 109 h 109"/>
                <a:gd name="T18" fmla="*/ 65 w 65"/>
                <a:gd name="T19" fmla="*/ 109 h 109"/>
                <a:gd name="T20" fmla="*/ 65 w 65"/>
                <a:gd name="T21" fmla="*/ 92 h 109"/>
                <a:gd name="T22" fmla="*/ 20 w 65"/>
                <a:gd name="T23" fmla="*/ 92 h 109"/>
                <a:gd name="T24" fmla="*/ 20 w 65"/>
                <a:gd name="T25" fmla="*/ 6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09">
                  <a:moveTo>
                    <a:pt x="20" y="60"/>
                  </a:moveTo>
                  <a:lnTo>
                    <a:pt x="62" y="60"/>
                  </a:lnTo>
                  <a:lnTo>
                    <a:pt x="62" y="43"/>
                  </a:lnTo>
                  <a:lnTo>
                    <a:pt x="20" y="43"/>
                  </a:lnTo>
                  <a:lnTo>
                    <a:pt x="20" y="16"/>
                  </a:lnTo>
                  <a:lnTo>
                    <a:pt x="63" y="16"/>
                  </a:lnTo>
                  <a:lnTo>
                    <a:pt x="63" y="0"/>
                  </a:lnTo>
                  <a:lnTo>
                    <a:pt x="0" y="0"/>
                  </a:lnTo>
                  <a:lnTo>
                    <a:pt x="0" y="109"/>
                  </a:lnTo>
                  <a:lnTo>
                    <a:pt x="65" y="109"/>
                  </a:lnTo>
                  <a:lnTo>
                    <a:pt x="65" y="92"/>
                  </a:lnTo>
                  <a:lnTo>
                    <a:pt x="20" y="92"/>
                  </a:lnTo>
                  <a:lnTo>
                    <a:pt x="2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dirty="0">
                <a:solidFill>
                  <a:srgbClr val="000000"/>
                </a:solidFill>
                <a:latin typeface="Arial"/>
              </a:endParaRPr>
            </a:p>
          </p:txBody>
        </p:sp>
        <p:sp>
          <p:nvSpPr>
            <p:cNvPr id="48" name="Freeform 12">
              <a:extLst>
                <a:ext uri="{FF2B5EF4-FFF2-40B4-BE49-F238E27FC236}">
                  <a16:creationId xmlns:a16="http://schemas.microsoft.com/office/drawing/2014/main" id="{5BCCFB5F-077E-417D-8E5A-62748F904611}"/>
                </a:ext>
              </a:extLst>
            </p:cNvPr>
            <p:cNvSpPr>
              <a:spLocks/>
            </p:cNvSpPr>
            <p:nvPr userDrawn="1"/>
          </p:nvSpPr>
          <p:spPr bwMode="gray">
            <a:xfrm>
              <a:off x="1839913" y="785813"/>
              <a:ext cx="101600" cy="173038"/>
            </a:xfrm>
            <a:custGeom>
              <a:avLst/>
              <a:gdLst>
                <a:gd name="T0" fmla="*/ 20 w 64"/>
                <a:gd name="T1" fmla="*/ 92 h 109"/>
                <a:gd name="T2" fmla="*/ 20 w 64"/>
                <a:gd name="T3" fmla="*/ 0 h 109"/>
                <a:gd name="T4" fmla="*/ 0 w 64"/>
                <a:gd name="T5" fmla="*/ 0 h 109"/>
                <a:gd name="T6" fmla="*/ 0 w 64"/>
                <a:gd name="T7" fmla="*/ 109 h 109"/>
                <a:gd name="T8" fmla="*/ 64 w 64"/>
                <a:gd name="T9" fmla="*/ 109 h 109"/>
                <a:gd name="T10" fmla="*/ 64 w 64"/>
                <a:gd name="T11" fmla="*/ 92 h 109"/>
                <a:gd name="T12" fmla="*/ 20 w 64"/>
                <a:gd name="T13" fmla="*/ 92 h 109"/>
              </a:gdLst>
              <a:ahLst/>
              <a:cxnLst>
                <a:cxn ang="0">
                  <a:pos x="T0" y="T1"/>
                </a:cxn>
                <a:cxn ang="0">
                  <a:pos x="T2" y="T3"/>
                </a:cxn>
                <a:cxn ang="0">
                  <a:pos x="T4" y="T5"/>
                </a:cxn>
                <a:cxn ang="0">
                  <a:pos x="T6" y="T7"/>
                </a:cxn>
                <a:cxn ang="0">
                  <a:pos x="T8" y="T9"/>
                </a:cxn>
                <a:cxn ang="0">
                  <a:pos x="T10" y="T11"/>
                </a:cxn>
                <a:cxn ang="0">
                  <a:pos x="T12" y="T13"/>
                </a:cxn>
              </a:cxnLst>
              <a:rect l="0" t="0" r="r" b="b"/>
              <a:pathLst>
                <a:path w="64" h="109">
                  <a:moveTo>
                    <a:pt x="20" y="92"/>
                  </a:moveTo>
                  <a:lnTo>
                    <a:pt x="20" y="0"/>
                  </a:lnTo>
                  <a:lnTo>
                    <a:pt x="0" y="0"/>
                  </a:lnTo>
                  <a:lnTo>
                    <a:pt x="0" y="109"/>
                  </a:lnTo>
                  <a:lnTo>
                    <a:pt x="64" y="109"/>
                  </a:lnTo>
                  <a:lnTo>
                    <a:pt x="64" y="92"/>
                  </a:lnTo>
                  <a:lnTo>
                    <a:pt x="2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dirty="0">
                <a:solidFill>
                  <a:srgbClr val="000000"/>
                </a:solidFill>
                <a:latin typeface="Arial"/>
              </a:endParaRPr>
            </a:p>
          </p:txBody>
        </p:sp>
        <p:sp>
          <p:nvSpPr>
            <p:cNvPr id="49" name="Freeform 13">
              <a:extLst>
                <a:ext uri="{FF2B5EF4-FFF2-40B4-BE49-F238E27FC236}">
                  <a16:creationId xmlns:a16="http://schemas.microsoft.com/office/drawing/2014/main" id="{93C7972E-6467-42E0-966E-50463362787F}"/>
                </a:ext>
              </a:extLst>
            </p:cNvPr>
            <p:cNvSpPr>
              <a:spLocks/>
            </p:cNvSpPr>
            <p:nvPr userDrawn="1"/>
          </p:nvSpPr>
          <p:spPr bwMode="gray">
            <a:xfrm>
              <a:off x="1576388" y="785813"/>
              <a:ext cx="104775" cy="173038"/>
            </a:xfrm>
            <a:custGeom>
              <a:avLst/>
              <a:gdLst>
                <a:gd name="T0" fmla="*/ 21 w 66"/>
                <a:gd name="T1" fmla="*/ 60 h 109"/>
                <a:gd name="T2" fmla="*/ 61 w 66"/>
                <a:gd name="T3" fmla="*/ 60 h 109"/>
                <a:gd name="T4" fmla="*/ 61 w 66"/>
                <a:gd name="T5" fmla="*/ 43 h 109"/>
                <a:gd name="T6" fmla="*/ 21 w 66"/>
                <a:gd name="T7" fmla="*/ 43 h 109"/>
                <a:gd name="T8" fmla="*/ 21 w 66"/>
                <a:gd name="T9" fmla="*/ 16 h 109"/>
                <a:gd name="T10" fmla="*/ 62 w 66"/>
                <a:gd name="T11" fmla="*/ 16 h 109"/>
                <a:gd name="T12" fmla="*/ 62 w 66"/>
                <a:gd name="T13" fmla="*/ 0 h 109"/>
                <a:gd name="T14" fmla="*/ 0 w 66"/>
                <a:gd name="T15" fmla="*/ 0 h 109"/>
                <a:gd name="T16" fmla="*/ 0 w 66"/>
                <a:gd name="T17" fmla="*/ 109 h 109"/>
                <a:gd name="T18" fmla="*/ 66 w 66"/>
                <a:gd name="T19" fmla="*/ 109 h 109"/>
                <a:gd name="T20" fmla="*/ 66 w 66"/>
                <a:gd name="T21" fmla="*/ 92 h 109"/>
                <a:gd name="T22" fmla="*/ 21 w 66"/>
                <a:gd name="T23" fmla="*/ 92 h 109"/>
                <a:gd name="T24" fmla="*/ 21 w 66"/>
                <a:gd name="T25" fmla="*/ 6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109">
                  <a:moveTo>
                    <a:pt x="21" y="60"/>
                  </a:moveTo>
                  <a:lnTo>
                    <a:pt x="61" y="60"/>
                  </a:lnTo>
                  <a:lnTo>
                    <a:pt x="61" y="43"/>
                  </a:lnTo>
                  <a:lnTo>
                    <a:pt x="21" y="43"/>
                  </a:lnTo>
                  <a:lnTo>
                    <a:pt x="21" y="16"/>
                  </a:lnTo>
                  <a:lnTo>
                    <a:pt x="62" y="16"/>
                  </a:lnTo>
                  <a:lnTo>
                    <a:pt x="62" y="0"/>
                  </a:lnTo>
                  <a:lnTo>
                    <a:pt x="0" y="0"/>
                  </a:lnTo>
                  <a:lnTo>
                    <a:pt x="0" y="109"/>
                  </a:lnTo>
                  <a:lnTo>
                    <a:pt x="66" y="109"/>
                  </a:lnTo>
                  <a:lnTo>
                    <a:pt x="66" y="92"/>
                  </a:lnTo>
                  <a:lnTo>
                    <a:pt x="21" y="92"/>
                  </a:lnTo>
                  <a:lnTo>
                    <a:pt x="21"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dirty="0">
                <a:solidFill>
                  <a:srgbClr val="000000"/>
                </a:solidFill>
                <a:latin typeface="Arial"/>
              </a:endParaRPr>
            </a:p>
          </p:txBody>
        </p:sp>
      </p:grpSp>
      <p:pic>
        <p:nvPicPr>
          <p:cNvPr id="4" name="Picture 3">
            <a:extLst>
              <a:ext uri="{FF2B5EF4-FFF2-40B4-BE49-F238E27FC236}">
                <a16:creationId xmlns:a16="http://schemas.microsoft.com/office/drawing/2014/main" id="{C03D89E6-5D0F-4D21-A8D5-DE9465A8F829}"/>
              </a:ext>
            </a:extLst>
          </p:cNvPr>
          <p:cNvPicPr>
            <a:picLocks noChangeAspect="1"/>
          </p:cNvPicPr>
          <p:nvPr/>
        </p:nvPicPr>
        <p:blipFill>
          <a:blip r:embed="rId25"/>
          <a:stretch>
            <a:fillRect/>
          </a:stretch>
        </p:blipFill>
        <p:spPr>
          <a:xfrm>
            <a:off x="2795587" y="4971316"/>
            <a:ext cx="3552825" cy="168797"/>
          </a:xfrm>
          <a:prstGeom prst="rect">
            <a:avLst/>
          </a:prstGeom>
        </p:spPr>
      </p:pic>
    </p:spTree>
    <p:extLst>
      <p:ext uri="{BB962C8B-B14F-4D97-AF65-F5344CB8AC3E}">
        <p14:creationId xmlns:p14="http://schemas.microsoft.com/office/powerpoint/2010/main" val="3296816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imeline&#10;&#10;Description automatically generated">
            <a:extLst>
              <a:ext uri="{FF2B5EF4-FFF2-40B4-BE49-F238E27FC236}">
                <a16:creationId xmlns:a16="http://schemas.microsoft.com/office/drawing/2014/main" id="{D8C6C595-6409-4C93-885C-9398988C6E67}"/>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779D52FB-52A0-4E67-9186-9FF672B7F97C}"/>
              </a:ext>
            </a:extLst>
          </p:cNvPr>
          <p:cNvSpPr/>
          <p:nvPr/>
        </p:nvSpPr>
        <p:spPr>
          <a:xfrm>
            <a:off x="607685" y="3196881"/>
            <a:ext cx="318875" cy="129979"/>
          </a:xfrm>
          <a:prstGeom prst="rect">
            <a:avLst/>
          </a:prstGeom>
          <a:solidFill>
            <a:schemeClr val="bg1"/>
          </a:solidFill>
          <a:ln w="952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685800"/>
            <a:r>
              <a:rPr lang="en-US" sz="675" dirty="0">
                <a:solidFill>
                  <a:srgbClr val="325569"/>
                </a:solidFill>
                <a:latin typeface="Arial"/>
              </a:rPr>
              <a:t>Coal</a:t>
            </a:r>
          </a:p>
        </p:txBody>
      </p:sp>
      <p:sp>
        <p:nvSpPr>
          <p:cNvPr id="7" name="Rectangle 6">
            <a:extLst>
              <a:ext uri="{FF2B5EF4-FFF2-40B4-BE49-F238E27FC236}">
                <a16:creationId xmlns:a16="http://schemas.microsoft.com/office/drawing/2014/main" id="{51EE27B2-BC08-4AE5-861F-99910324ABD0}"/>
              </a:ext>
            </a:extLst>
          </p:cNvPr>
          <p:cNvSpPr/>
          <p:nvPr/>
        </p:nvSpPr>
        <p:spPr>
          <a:xfrm>
            <a:off x="1443698" y="1812973"/>
            <a:ext cx="400930" cy="94958"/>
          </a:xfrm>
          <a:prstGeom prst="rect">
            <a:avLst/>
          </a:prstGeom>
          <a:solidFill>
            <a:srgbClr val="F3F3F3"/>
          </a:solidFill>
          <a:ln w="9525" cap="rnd" cmpd="sng" algn="ctr">
            <a:solidFill>
              <a:srgbClr val="F3F3F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r>
              <a:rPr lang="en-US" sz="900" b="1" dirty="0">
                <a:solidFill>
                  <a:srgbClr val="00233D"/>
                </a:solidFill>
                <a:latin typeface="Arial"/>
              </a:rPr>
              <a:t>Coal</a:t>
            </a:r>
          </a:p>
        </p:txBody>
      </p:sp>
      <p:sp>
        <p:nvSpPr>
          <p:cNvPr id="8" name="Tekstvak 5">
            <a:extLst>
              <a:ext uri="{FF2B5EF4-FFF2-40B4-BE49-F238E27FC236}">
                <a16:creationId xmlns:a16="http://schemas.microsoft.com/office/drawing/2014/main" id="{3AA445F9-627C-4230-A0C3-54009F98759F}"/>
              </a:ext>
            </a:extLst>
          </p:cNvPr>
          <p:cNvSpPr txBox="1"/>
          <p:nvPr/>
        </p:nvSpPr>
        <p:spPr>
          <a:xfrm>
            <a:off x="299042" y="265686"/>
            <a:ext cx="7697972" cy="326065"/>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8"/>
            <a:r>
              <a:rPr lang="en-US" sz="2200" b="1" dirty="0">
                <a:solidFill>
                  <a:srgbClr val="3D7EDB"/>
                </a:solidFill>
                <a:latin typeface="Arial"/>
              </a:rPr>
              <a:t>Focus </a:t>
            </a:r>
            <a:r>
              <a:rPr lang="en-US" sz="2200" b="1">
                <a:solidFill>
                  <a:srgbClr val="3D7EDB"/>
                </a:solidFill>
                <a:latin typeface="Arial"/>
              </a:rPr>
              <a:t>of our transition </a:t>
            </a:r>
            <a:r>
              <a:rPr lang="en-US" sz="2200" b="1" dirty="0">
                <a:solidFill>
                  <a:srgbClr val="3D7EDB"/>
                </a:solidFill>
                <a:latin typeface="Arial"/>
              </a:rPr>
              <a:t>to green steel</a:t>
            </a:r>
          </a:p>
        </p:txBody>
      </p:sp>
    </p:spTree>
    <p:extLst>
      <p:ext uri="{BB962C8B-B14F-4D97-AF65-F5344CB8AC3E}">
        <p14:creationId xmlns:p14="http://schemas.microsoft.com/office/powerpoint/2010/main" val="4189291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rect reduced iron process">
            <a:extLst>
              <a:ext uri="{FF2B5EF4-FFF2-40B4-BE49-F238E27FC236}">
                <a16:creationId xmlns:a16="http://schemas.microsoft.com/office/drawing/2014/main" id="{438ADE88-2F42-F929-7915-F6120E43C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17638"/>
            <a:ext cx="2109788" cy="2927350"/>
          </a:xfrm>
          <a:prstGeom prst="rect">
            <a:avLst/>
          </a:prstGeom>
          <a:extLst>
            <a:ext uri="{909E8E84-426E-40DD-AFC4-6F175D3DCCD1}">
              <a14:hiddenFill xmlns:a14="http://schemas.microsoft.com/office/drawing/2010/main">
                <a:solidFill>
                  <a:srgbClr val="FFFFFF"/>
                </a:solidFill>
              </a14:hiddenFill>
            </a:ext>
          </a:extLst>
        </p:spPr>
      </p:pic>
      <p:pic>
        <p:nvPicPr>
          <p:cNvPr id="11" name="Picture 10" descr="Diagram&#10;&#10;Description automatically generated">
            <a:extLst>
              <a:ext uri="{FF2B5EF4-FFF2-40B4-BE49-F238E27FC236}">
                <a16:creationId xmlns:a16="http://schemas.microsoft.com/office/drawing/2014/main" id="{FD2BCD42-1FA6-41B7-A848-2902CD8DB9E5}"/>
              </a:ext>
            </a:extLst>
          </p:cNvPr>
          <p:cNvPicPr>
            <a:picLocks noChangeAspect="1"/>
          </p:cNvPicPr>
          <p:nvPr/>
        </p:nvPicPr>
        <p:blipFill rotWithShape="1">
          <a:blip r:embed="rId4"/>
          <a:srcRect l="1506" t="13279" r="-151" b="-271"/>
          <a:stretch/>
        </p:blipFill>
        <p:spPr>
          <a:xfrm>
            <a:off x="2641600" y="1417638"/>
            <a:ext cx="6045200" cy="2927350"/>
          </a:xfrm>
          <a:prstGeom prst="rect">
            <a:avLst/>
          </a:prstGeom>
        </p:spPr>
      </p:pic>
      <p:sp>
        <p:nvSpPr>
          <p:cNvPr id="2" name="Titel 1"/>
          <p:cNvSpPr>
            <a:spLocks noGrp="1"/>
          </p:cNvSpPr>
          <p:nvPr>
            <p:ph type="title"/>
          </p:nvPr>
        </p:nvSpPr>
        <p:spPr>
          <a:xfrm>
            <a:off x="457200" y="337225"/>
            <a:ext cx="8229600" cy="799032"/>
          </a:xfrm>
        </p:spPr>
        <p:txBody>
          <a:bodyPr anchor="t">
            <a:normAutofit/>
          </a:bodyPr>
          <a:lstStyle/>
          <a:p>
            <a:r>
              <a:rPr lang="nl-NL" altLang="en-US" dirty="0"/>
              <a:t>DRI </a:t>
            </a:r>
            <a:r>
              <a:rPr lang="nl-NL" altLang="en-US" dirty="0" err="1"/>
              <a:t>technology</a:t>
            </a:r>
            <a:r>
              <a:rPr lang="nl-NL" altLang="en-US" dirty="0"/>
              <a:t> </a:t>
            </a:r>
            <a:r>
              <a:rPr lang="nl-NL" altLang="en-US" dirty="0" err="1"/>
              <a:t>based</a:t>
            </a:r>
            <a:r>
              <a:rPr lang="nl-NL" altLang="en-US" dirty="0"/>
              <a:t> on green </a:t>
            </a:r>
            <a:r>
              <a:rPr lang="nl-NL" altLang="en-US" dirty="0" err="1"/>
              <a:t>hydrogen</a:t>
            </a:r>
            <a:endParaRPr lang="nl-NL" dirty="0"/>
          </a:p>
        </p:txBody>
      </p:sp>
      <p:sp>
        <p:nvSpPr>
          <p:cNvPr id="4" name="Tijdelijke aanduiding voor dianummer 3"/>
          <p:cNvSpPr>
            <a:spLocks noGrp="1"/>
          </p:cNvSpPr>
          <p:nvPr>
            <p:ph type="sldNum" sz="quarter" idx="12"/>
          </p:nvPr>
        </p:nvSpPr>
        <p:spPr>
          <a:xfrm>
            <a:off x="8385243" y="4697399"/>
            <a:ext cx="346802" cy="446102"/>
          </a:xfrm>
        </p:spPr>
        <p:txBody>
          <a:bodyPr wrap="none" anchor="t">
            <a:normAutofit/>
          </a:bodyPr>
          <a:lstStyle/>
          <a:p>
            <a:pPr marL="0" marR="0" lvl="0" indent="0" defTabSz="914400" rtl="0" eaLnBrk="1" fontAlgn="auto" latinLnBrk="0" hangingPunct="1">
              <a:spcBef>
                <a:spcPts val="0"/>
              </a:spcBef>
              <a:spcAft>
                <a:spcPts val="600"/>
              </a:spcAft>
              <a:buClrTx/>
              <a:buSzTx/>
              <a:buFontTx/>
              <a:buNone/>
              <a:tabLst/>
              <a:defRPr/>
            </a:pPr>
            <a:fld id="{1F3F7073-2DD3-4386-BBF7-0F6C7BAF276C}" type="slidenum">
              <a:rPr kumimoji="0" lang="nl-NL" b="1" i="0" u="none" strike="noStrike" kern="1200" cap="none" spc="0" normalizeH="0" baseline="0" noProof="0" smtClean="0">
                <a:ln>
                  <a:noFill/>
                </a:ln>
                <a:solidFill>
                  <a:srgbClr val="FFFFFF"/>
                </a:solidFill>
                <a:effectLst/>
                <a:uLnTx/>
                <a:uFillTx/>
              </a:rPr>
              <a:pPr marL="0" marR="0" lvl="0" indent="0" defTabSz="914400" rtl="0" eaLnBrk="1" fontAlgn="auto" latinLnBrk="0" hangingPunct="1">
                <a:spcBef>
                  <a:spcPts val="0"/>
                </a:spcBef>
                <a:spcAft>
                  <a:spcPts val="600"/>
                </a:spcAft>
                <a:buClrTx/>
                <a:buSzTx/>
                <a:buFontTx/>
                <a:buNone/>
                <a:tabLst/>
                <a:defRPr/>
              </a:pPr>
              <a:t>8</a:t>
            </a:fld>
            <a:endParaRPr kumimoji="0" lang="nl-NL" b="1" i="0" u="none" strike="noStrike" kern="1200" cap="none" spc="0" normalizeH="0" baseline="0" noProof="0">
              <a:ln>
                <a:noFill/>
              </a:ln>
              <a:solidFill>
                <a:srgbClr val="FFFFFF"/>
              </a:solidFill>
              <a:effectLst/>
              <a:uLnTx/>
              <a:uFillTx/>
            </a:endParaRPr>
          </a:p>
        </p:txBody>
      </p:sp>
      <p:sp>
        <p:nvSpPr>
          <p:cNvPr id="3" name="TextBox 2">
            <a:extLst>
              <a:ext uri="{FF2B5EF4-FFF2-40B4-BE49-F238E27FC236}">
                <a16:creationId xmlns:a16="http://schemas.microsoft.com/office/drawing/2014/main" id="{47BC7B8E-D82A-1D65-9DBF-8F111EE622AC}"/>
              </a:ext>
            </a:extLst>
          </p:cNvPr>
          <p:cNvSpPr txBox="1"/>
          <p:nvPr/>
        </p:nvSpPr>
        <p:spPr>
          <a:xfrm>
            <a:off x="2292809" y="2342445"/>
            <a:ext cx="754144" cy="307777"/>
          </a:xfrm>
          <a:prstGeom prst="rect">
            <a:avLst/>
          </a:prstGeom>
          <a:noFill/>
        </p:spPr>
        <p:txBody>
          <a:bodyPr wrap="square" rtlCol="0">
            <a:spAutoFit/>
          </a:bodyPr>
          <a:lstStyle/>
          <a:p>
            <a:pPr algn="ctr"/>
            <a:r>
              <a:rPr lang="en-NL" sz="1400" b="1" dirty="0">
                <a:solidFill>
                  <a:srgbClr val="00B0F0"/>
                </a:solidFill>
              </a:rPr>
              <a:t>H</a:t>
            </a:r>
            <a:r>
              <a:rPr lang="en-NL" sz="1400" b="1" baseline="-25000" dirty="0">
                <a:solidFill>
                  <a:srgbClr val="00B0F0"/>
                </a:solidFill>
              </a:rPr>
              <a:t>2</a:t>
            </a:r>
            <a:r>
              <a:rPr lang="en-NL" sz="1400" b="1" dirty="0">
                <a:solidFill>
                  <a:srgbClr val="00B0F0"/>
                </a:solidFill>
              </a:rPr>
              <a:t>O</a:t>
            </a:r>
          </a:p>
        </p:txBody>
      </p:sp>
      <p:sp>
        <p:nvSpPr>
          <p:cNvPr id="7" name="TextBox 6">
            <a:extLst>
              <a:ext uri="{FF2B5EF4-FFF2-40B4-BE49-F238E27FC236}">
                <a16:creationId xmlns:a16="http://schemas.microsoft.com/office/drawing/2014/main" id="{F6386959-7AA2-B4B1-67C1-B2B7BC13595C}"/>
              </a:ext>
            </a:extLst>
          </p:cNvPr>
          <p:cNvSpPr txBox="1"/>
          <p:nvPr/>
        </p:nvSpPr>
        <p:spPr>
          <a:xfrm>
            <a:off x="2538708" y="2634831"/>
            <a:ext cx="754144" cy="307777"/>
          </a:xfrm>
          <a:prstGeom prst="rect">
            <a:avLst/>
          </a:prstGeom>
          <a:noFill/>
        </p:spPr>
        <p:txBody>
          <a:bodyPr wrap="square" rtlCol="0">
            <a:spAutoFit/>
          </a:bodyPr>
          <a:lstStyle/>
          <a:p>
            <a:pPr algn="ctr"/>
            <a:r>
              <a:rPr lang="en-NL" sz="1400" b="1" dirty="0">
                <a:solidFill>
                  <a:srgbClr val="00B050"/>
                </a:solidFill>
              </a:rPr>
              <a:t>H</a:t>
            </a:r>
            <a:r>
              <a:rPr lang="en-NL" sz="1400" b="1" baseline="-25000" dirty="0">
                <a:solidFill>
                  <a:srgbClr val="00B050"/>
                </a:solidFill>
              </a:rPr>
              <a:t>2</a:t>
            </a:r>
            <a:endParaRPr lang="en-NL" sz="1400" b="1" dirty="0">
              <a:solidFill>
                <a:srgbClr val="00B050"/>
              </a:solidFill>
            </a:endParaRPr>
          </a:p>
        </p:txBody>
      </p:sp>
      <p:cxnSp>
        <p:nvCxnSpPr>
          <p:cNvPr id="6" name="Straight Arrow Connector 5">
            <a:extLst>
              <a:ext uri="{FF2B5EF4-FFF2-40B4-BE49-F238E27FC236}">
                <a16:creationId xmlns:a16="http://schemas.microsoft.com/office/drawing/2014/main" id="{DC9CEEF6-5091-45F3-FB73-02C6F36BB8CB}"/>
              </a:ext>
            </a:extLst>
          </p:cNvPr>
          <p:cNvCxnSpPr/>
          <p:nvPr/>
        </p:nvCxnSpPr>
        <p:spPr>
          <a:xfrm flipH="1">
            <a:off x="2482547" y="2798146"/>
            <a:ext cx="261542"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7BD8245-69C1-F335-A914-B865FEE3BFD2}"/>
              </a:ext>
            </a:extLst>
          </p:cNvPr>
          <p:cNvCxnSpPr/>
          <p:nvPr/>
        </p:nvCxnSpPr>
        <p:spPr>
          <a:xfrm flipV="1">
            <a:off x="2888901" y="2174012"/>
            <a:ext cx="187334" cy="21681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79490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3" name="Object 292" hidden="1">
            <a:extLst>
              <a:ext uri="{FF2B5EF4-FFF2-40B4-BE49-F238E27FC236}">
                <a16:creationId xmlns:a16="http://schemas.microsoft.com/office/drawing/2014/main" id="{DA93EC66-E238-44EC-A167-92252A8658F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5" imgW="327" imgH="327" progId="TCLayout.ActiveDocument.1">
                  <p:embed/>
                </p:oleObj>
              </mc:Choice>
              <mc:Fallback>
                <p:oleObj name="think-cell Slide" r:id="rId5" imgW="327" imgH="327" progId="TCLayout.ActiveDocument.1">
                  <p:embed/>
                  <p:pic>
                    <p:nvPicPr>
                      <p:cNvPr id="293" name="Object 292" hidden="1">
                        <a:extLst>
                          <a:ext uri="{FF2B5EF4-FFF2-40B4-BE49-F238E27FC236}">
                            <a16:creationId xmlns:a16="http://schemas.microsoft.com/office/drawing/2014/main" id="{DA93EC66-E238-44EC-A167-92252A8658F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57200" y="337225"/>
            <a:ext cx="8229600" cy="735586"/>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en-US"/>
              <a:t>Our path to green steel in a clean environment </a:t>
            </a:r>
            <a:br>
              <a:rPr lang="en-US"/>
            </a:br>
            <a:r>
              <a:rPr lang="en-US"/>
              <a:t>has five phases</a:t>
            </a:r>
          </a:p>
        </p:txBody>
      </p:sp>
      <p:sp>
        <p:nvSpPr>
          <p:cNvPr id="90" name="Slide Number Placeholder 3">
            <a:extLst>
              <a:ext uri="{FF2B5EF4-FFF2-40B4-BE49-F238E27FC236}">
                <a16:creationId xmlns:a16="http://schemas.microsoft.com/office/drawing/2014/main" id="{C980F92D-D1A9-475B-B2AC-E7379593807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F3F7073-2DD3-4386-BBF7-0F6C7BAF276C}"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l-NL" sz="700" b="1" i="0" u="none" strike="noStrike" kern="1200" cap="none" spc="0" normalizeH="0" baseline="0" noProof="0">
              <a:ln>
                <a:noFill/>
              </a:ln>
              <a:solidFill>
                <a:srgbClr val="FFFFFF"/>
              </a:solidFill>
              <a:effectLst/>
              <a:uLnTx/>
              <a:uFillTx/>
              <a:latin typeface="Arial"/>
              <a:ea typeface="+mn-ea"/>
              <a:cs typeface="+mn-cs"/>
            </a:endParaRPr>
          </a:p>
        </p:txBody>
      </p:sp>
      <p:sp>
        <p:nvSpPr>
          <p:cNvPr id="98" name="Slide Number Placeholder 3">
            <a:extLst>
              <a:ext uri="{FF2B5EF4-FFF2-40B4-BE49-F238E27FC236}">
                <a16:creationId xmlns:a16="http://schemas.microsoft.com/office/drawing/2014/main" id="{D3EA7054-440A-4154-8209-6A97C1DD09EE}"/>
              </a:ext>
            </a:extLst>
          </p:cNvPr>
          <p:cNvSpPr txBox="1">
            <a:spLocks/>
          </p:cNvSpPr>
          <p:nvPr/>
        </p:nvSpPr>
        <p:spPr bwMode="gray">
          <a:xfrm>
            <a:off x="8385243" y="4697399"/>
            <a:ext cx="346802" cy="446102"/>
          </a:xfrm>
          <a:prstGeom prst="rect">
            <a:avLst/>
          </a:prstGeom>
          <a:solidFill>
            <a:schemeClr val="accent1"/>
          </a:solidFill>
          <a:ln w="3175">
            <a:noFill/>
          </a:ln>
        </p:spPr>
        <p:txBody>
          <a:bodyPr vert="horz" wrap="none" lIns="72000" tIns="72000" rIns="72000" bIns="0" rtlCol="0" anchor="t" anchorCtr="0">
            <a:noAutofit/>
          </a:bodyPr>
          <a:lstStyle>
            <a:defPPr>
              <a:defRPr lang="en-US"/>
            </a:defPPr>
            <a:lvl1pPr marL="0" algn="ctr" defTabSz="914400" rtl="0" eaLnBrk="1" latinLnBrk="0" hangingPunct="1">
              <a:defRPr lang="nl-NL" sz="7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F3F7073-2DD3-4386-BBF7-0F6C7BAF276C}"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l-NL" sz="700" b="1" i="0" u="none" strike="noStrike" kern="1200" cap="none" spc="0" normalizeH="0" baseline="0" noProof="0">
              <a:ln>
                <a:noFill/>
              </a:ln>
              <a:solidFill>
                <a:srgbClr val="FFFFFF"/>
              </a:solidFill>
              <a:effectLst/>
              <a:uLnTx/>
              <a:uFillTx/>
              <a:latin typeface="Arial"/>
              <a:ea typeface="+mn-ea"/>
              <a:cs typeface="+mn-cs"/>
            </a:endParaRPr>
          </a:p>
        </p:txBody>
      </p:sp>
      <p:pic>
        <p:nvPicPr>
          <p:cNvPr id="207" name="Picture 206">
            <a:extLst>
              <a:ext uri="{FF2B5EF4-FFF2-40B4-BE49-F238E27FC236}">
                <a16:creationId xmlns:a16="http://schemas.microsoft.com/office/drawing/2014/main" id="{A47DF822-FBC9-4AFD-915D-B9150F5CB1D3}"/>
              </a:ext>
            </a:extLst>
          </p:cNvPr>
          <p:cNvPicPr>
            <a:picLocks/>
          </p:cNvPicPr>
          <p:nvPr/>
        </p:nvPicPr>
        <p:blipFill>
          <a:blip r:embed="rId7" cstate="hqprint">
            <a:extLst>
              <a:ext uri="{28A0092B-C50C-407E-A947-70E740481C1C}">
                <a14:useLocalDpi xmlns:a14="http://schemas.microsoft.com/office/drawing/2010/main"/>
              </a:ext>
            </a:extLst>
          </a:blip>
          <a:srcRect/>
          <a:stretch/>
        </p:blipFill>
        <p:spPr>
          <a:xfrm>
            <a:off x="4401162" y="1392804"/>
            <a:ext cx="536003" cy="542117"/>
          </a:xfrm>
          <a:prstGeom prst="rect">
            <a:avLst/>
          </a:prstGeom>
        </p:spPr>
      </p:pic>
      <p:pic>
        <p:nvPicPr>
          <p:cNvPr id="220" name="Picture 219">
            <a:extLst>
              <a:ext uri="{FF2B5EF4-FFF2-40B4-BE49-F238E27FC236}">
                <a16:creationId xmlns:a16="http://schemas.microsoft.com/office/drawing/2014/main" id="{6B7AA477-1A94-4419-8DD0-07638CE90AFD}"/>
              </a:ext>
            </a:extLst>
          </p:cNvPr>
          <p:cNvPicPr>
            <a:picLocks/>
          </p:cNvPicPr>
          <p:nvPr/>
        </p:nvPicPr>
        <p:blipFill>
          <a:blip r:embed="rId8" cstate="hqprint">
            <a:extLst>
              <a:ext uri="{28A0092B-C50C-407E-A947-70E740481C1C}">
                <a14:useLocalDpi xmlns:a14="http://schemas.microsoft.com/office/drawing/2010/main"/>
              </a:ext>
            </a:extLst>
          </a:blip>
          <a:srcRect/>
          <a:stretch/>
        </p:blipFill>
        <p:spPr>
          <a:xfrm>
            <a:off x="6179578" y="1236724"/>
            <a:ext cx="709418" cy="497903"/>
          </a:xfrm>
          <a:prstGeom prst="rect">
            <a:avLst/>
          </a:prstGeom>
        </p:spPr>
      </p:pic>
      <p:pic>
        <p:nvPicPr>
          <p:cNvPr id="233" name="Picture 232">
            <a:extLst>
              <a:ext uri="{FF2B5EF4-FFF2-40B4-BE49-F238E27FC236}">
                <a16:creationId xmlns:a16="http://schemas.microsoft.com/office/drawing/2014/main" id="{45297975-E011-47F6-A863-5D8F657BC52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822853" y="987552"/>
            <a:ext cx="892341" cy="592476"/>
          </a:xfrm>
          <a:prstGeom prst="rect">
            <a:avLst/>
          </a:prstGeom>
        </p:spPr>
      </p:pic>
      <p:pic>
        <p:nvPicPr>
          <p:cNvPr id="234" name="Picture 233">
            <a:extLst>
              <a:ext uri="{FF2B5EF4-FFF2-40B4-BE49-F238E27FC236}">
                <a16:creationId xmlns:a16="http://schemas.microsoft.com/office/drawing/2014/main" id="{254E1488-109D-42C7-BC75-0F90F705AAD5}"/>
              </a:ext>
            </a:extLst>
          </p:cNvPr>
          <p:cNvPicPr>
            <a:picLocks/>
          </p:cNvPicPr>
          <p:nvPr/>
        </p:nvPicPr>
        <p:blipFill>
          <a:blip r:embed="rId10" cstate="hqprint">
            <a:extLst>
              <a:ext uri="{28A0092B-C50C-407E-A947-70E740481C1C}">
                <a14:useLocalDpi xmlns:a14="http://schemas.microsoft.com/office/drawing/2010/main"/>
              </a:ext>
            </a:extLst>
          </a:blip>
          <a:srcRect/>
          <a:stretch/>
        </p:blipFill>
        <p:spPr>
          <a:xfrm>
            <a:off x="2672820" y="1479784"/>
            <a:ext cx="819343" cy="455137"/>
          </a:xfrm>
          <a:prstGeom prst="rect">
            <a:avLst/>
          </a:prstGeom>
        </p:spPr>
      </p:pic>
      <p:cxnSp>
        <p:nvCxnSpPr>
          <p:cNvPr id="235" name="Straight Connector 234">
            <a:extLst>
              <a:ext uri="{FF2B5EF4-FFF2-40B4-BE49-F238E27FC236}">
                <a16:creationId xmlns:a16="http://schemas.microsoft.com/office/drawing/2014/main" id="{63FAA7DE-8957-4DC4-9000-363CA729EAC8}"/>
              </a:ext>
            </a:extLst>
          </p:cNvPr>
          <p:cNvCxnSpPr>
            <a:cxnSpLocks/>
          </p:cNvCxnSpPr>
          <p:nvPr/>
        </p:nvCxnSpPr>
        <p:spPr>
          <a:xfrm>
            <a:off x="380380" y="2756593"/>
            <a:ext cx="926041" cy="0"/>
          </a:xfrm>
          <a:prstGeom prst="line">
            <a:avLst/>
          </a:prstGeom>
          <a:ln w="6350" cap="flat">
            <a:solidFill>
              <a:schemeClr val="tx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4619A0E0-51A3-49FC-BE0C-8DAD7E98D521}"/>
              </a:ext>
            </a:extLst>
          </p:cNvPr>
          <p:cNvCxnSpPr/>
          <p:nvPr/>
        </p:nvCxnSpPr>
        <p:spPr>
          <a:xfrm>
            <a:off x="1308729" y="2756593"/>
            <a:ext cx="926041" cy="0"/>
          </a:xfrm>
          <a:prstGeom prst="line">
            <a:avLst/>
          </a:prstGeom>
          <a:ln w="6350" cap="flat">
            <a:solidFill>
              <a:schemeClr val="tx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537F76BA-7FB1-457E-905C-0D0799475066}"/>
              </a:ext>
            </a:extLst>
          </p:cNvPr>
          <p:cNvCxnSpPr/>
          <p:nvPr/>
        </p:nvCxnSpPr>
        <p:spPr>
          <a:xfrm>
            <a:off x="2237078" y="2756593"/>
            <a:ext cx="926041" cy="0"/>
          </a:xfrm>
          <a:prstGeom prst="line">
            <a:avLst/>
          </a:prstGeom>
          <a:ln w="6350" cap="flat">
            <a:solidFill>
              <a:schemeClr val="tx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99F1611C-B285-4482-A8A0-89B544F267EB}"/>
              </a:ext>
            </a:extLst>
          </p:cNvPr>
          <p:cNvCxnSpPr/>
          <p:nvPr/>
        </p:nvCxnSpPr>
        <p:spPr>
          <a:xfrm>
            <a:off x="3165426" y="2756593"/>
            <a:ext cx="926041" cy="0"/>
          </a:xfrm>
          <a:prstGeom prst="line">
            <a:avLst/>
          </a:prstGeom>
          <a:ln w="6350" cap="flat">
            <a:solidFill>
              <a:schemeClr val="tx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EFD02E3F-8BC1-4516-9736-6C8C6EB604C9}"/>
              </a:ext>
            </a:extLst>
          </p:cNvPr>
          <p:cNvCxnSpPr/>
          <p:nvPr/>
        </p:nvCxnSpPr>
        <p:spPr>
          <a:xfrm>
            <a:off x="4093775" y="2756593"/>
            <a:ext cx="926041" cy="0"/>
          </a:xfrm>
          <a:prstGeom prst="line">
            <a:avLst/>
          </a:prstGeom>
          <a:ln w="6350" cap="flat">
            <a:solidFill>
              <a:schemeClr val="tx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AD0AE577-94E9-4F25-8617-1CC84933A33C}"/>
              </a:ext>
            </a:extLst>
          </p:cNvPr>
          <p:cNvCxnSpPr/>
          <p:nvPr/>
        </p:nvCxnSpPr>
        <p:spPr>
          <a:xfrm>
            <a:off x="5022123" y="2756593"/>
            <a:ext cx="926041" cy="0"/>
          </a:xfrm>
          <a:prstGeom prst="line">
            <a:avLst/>
          </a:prstGeom>
          <a:ln w="6350" cap="flat">
            <a:solidFill>
              <a:schemeClr val="tx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0677CC5-5DBA-491E-BBB0-181E077A2A43}"/>
              </a:ext>
            </a:extLst>
          </p:cNvPr>
          <p:cNvCxnSpPr/>
          <p:nvPr/>
        </p:nvCxnSpPr>
        <p:spPr>
          <a:xfrm>
            <a:off x="5950472" y="2756593"/>
            <a:ext cx="926041" cy="0"/>
          </a:xfrm>
          <a:prstGeom prst="line">
            <a:avLst/>
          </a:prstGeom>
          <a:ln w="6350" cap="flat">
            <a:solidFill>
              <a:schemeClr val="tx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A22E55DC-1570-4D77-B9AE-ED5B01BF6373}"/>
              </a:ext>
            </a:extLst>
          </p:cNvPr>
          <p:cNvCxnSpPr>
            <a:cxnSpLocks/>
          </p:cNvCxnSpPr>
          <p:nvPr/>
        </p:nvCxnSpPr>
        <p:spPr>
          <a:xfrm>
            <a:off x="6878819" y="2756593"/>
            <a:ext cx="926041" cy="0"/>
          </a:xfrm>
          <a:prstGeom prst="line">
            <a:avLst/>
          </a:prstGeom>
          <a:ln w="6350" cap="flat">
            <a:solidFill>
              <a:schemeClr val="tx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E75860AB-F288-4CE2-A8DE-04106DB6EEF4}"/>
              </a:ext>
            </a:extLst>
          </p:cNvPr>
          <p:cNvCxnSpPr>
            <a:cxnSpLocks/>
          </p:cNvCxnSpPr>
          <p:nvPr/>
        </p:nvCxnSpPr>
        <p:spPr>
          <a:xfrm>
            <a:off x="1" y="2142331"/>
            <a:ext cx="844285" cy="0"/>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96216E9E-5E68-4319-9602-F139FBDA8C20}"/>
              </a:ext>
            </a:extLst>
          </p:cNvPr>
          <p:cNvCxnSpPr>
            <a:cxnSpLocks/>
          </p:cNvCxnSpPr>
          <p:nvPr/>
        </p:nvCxnSpPr>
        <p:spPr>
          <a:xfrm>
            <a:off x="833828" y="2142331"/>
            <a:ext cx="916402" cy="0"/>
          </a:xfrm>
          <a:prstGeom prst="straightConnector1">
            <a:avLst/>
          </a:prstGeom>
          <a:ln w="2540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BDA6E967-A6CC-454F-8EE7-8EAD2FEC7CC2}"/>
              </a:ext>
            </a:extLst>
          </p:cNvPr>
          <p:cNvCxnSpPr>
            <a:cxnSpLocks/>
          </p:cNvCxnSpPr>
          <p:nvPr/>
        </p:nvCxnSpPr>
        <p:spPr>
          <a:xfrm>
            <a:off x="1750231" y="2142331"/>
            <a:ext cx="1414282" cy="0"/>
          </a:xfrm>
          <a:prstGeom prst="straightConnector1">
            <a:avLst/>
          </a:prstGeom>
          <a:ln w="2540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A1E7F55C-E16F-477D-ABC9-055179227607}"/>
              </a:ext>
            </a:extLst>
          </p:cNvPr>
          <p:cNvCxnSpPr>
            <a:cxnSpLocks/>
          </p:cNvCxnSpPr>
          <p:nvPr/>
        </p:nvCxnSpPr>
        <p:spPr>
          <a:xfrm>
            <a:off x="2005795" y="1939665"/>
            <a:ext cx="3271206" cy="0"/>
          </a:xfrm>
          <a:prstGeom prst="straightConnector1">
            <a:avLst/>
          </a:prstGeom>
          <a:ln w="25400" cap="flat">
            <a:solidFill>
              <a:schemeClr val="tx2">
                <a:lumMod val="60000"/>
                <a:lumOff val="4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48" name="TextBox 247">
            <a:extLst>
              <a:ext uri="{FF2B5EF4-FFF2-40B4-BE49-F238E27FC236}">
                <a16:creationId xmlns:a16="http://schemas.microsoft.com/office/drawing/2014/main" id="{DE160486-2382-4616-B0AA-08574A0056FC}"/>
              </a:ext>
            </a:extLst>
          </p:cNvPr>
          <p:cNvSpPr txBox="1"/>
          <p:nvPr/>
        </p:nvSpPr>
        <p:spPr>
          <a:xfrm>
            <a:off x="2614215" y="2783318"/>
            <a:ext cx="243657" cy="130805"/>
          </a:xfrm>
          <a:prstGeom prst="rect">
            <a:avLst/>
          </a:prstGeom>
          <a:noFill/>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685783"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
              </a:rPr>
              <a:t>2023</a:t>
            </a:r>
          </a:p>
        </p:txBody>
      </p:sp>
      <p:sp>
        <p:nvSpPr>
          <p:cNvPr id="249" name="TextBox 248">
            <a:extLst>
              <a:ext uri="{FF2B5EF4-FFF2-40B4-BE49-F238E27FC236}">
                <a16:creationId xmlns:a16="http://schemas.microsoft.com/office/drawing/2014/main" id="{23DCBFF0-AC3F-43E1-B8B5-01D92ED8ECB0}"/>
              </a:ext>
            </a:extLst>
          </p:cNvPr>
          <p:cNvSpPr txBox="1"/>
          <p:nvPr/>
        </p:nvSpPr>
        <p:spPr>
          <a:xfrm>
            <a:off x="3535374" y="2783318"/>
            <a:ext cx="243657" cy="130805"/>
          </a:xfrm>
          <a:prstGeom prst="rect">
            <a:avLst/>
          </a:prstGeom>
          <a:noFill/>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685783"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
              </a:rPr>
              <a:t>2024</a:t>
            </a:r>
          </a:p>
        </p:txBody>
      </p:sp>
      <p:sp>
        <p:nvSpPr>
          <p:cNvPr id="250" name="TextBox 249">
            <a:extLst>
              <a:ext uri="{FF2B5EF4-FFF2-40B4-BE49-F238E27FC236}">
                <a16:creationId xmlns:a16="http://schemas.microsoft.com/office/drawing/2014/main" id="{6F0F51C5-5C19-4A6C-B91B-9E0673C09921}"/>
              </a:ext>
            </a:extLst>
          </p:cNvPr>
          <p:cNvSpPr txBox="1"/>
          <p:nvPr/>
        </p:nvSpPr>
        <p:spPr>
          <a:xfrm>
            <a:off x="4456534" y="2783318"/>
            <a:ext cx="243657" cy="130805"/>
          </a:xfrm>
          <a:prstGeom prst="rect">
            <a:avLst/>
          </a:prstGeom>
          <a:noFill/>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685783"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
              </a:rPr>
              <a:t>2025</a:t>
            </a:r>
          </a:p>
        </p:txBody>
      </p:sp>
      <p:sp>
        <p:nvSpPr>
          <p:cNvPr id="251" name="TextBox 250">
            <a:extLst>
              <a:ext uri="{FF2B5EF4-FFF2-40B4-BE49-F238E27FC236}">
                <a16:creationId xmlns:a16="http://schemas.microsoft.com/office/drawing/2014/main" id="{82A8D0BF-E3BD-4BCC-9F00-4056A4FC28E6}"/>
              </a:ext>
            </a:extLst>
          </p:cNvPr>
          <p:cNvSpPr txBox="1"/>
          <p:nvPr/>
        </p:nvSpPr>
        <p:spPr>
          <a:xfrm>
            <a:off x="5377693" y="2783318"/>
            <a:ext cx="243657" cy="130805"/>
          </a:xfrm>
          <a:prstGeom prst="rect">
            <a:avLst/>
          </a:prstGeom>
          <a:noFill/>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685783"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
              </a:rPr>
              <a:t>2026</a:t>
            </a:r>
          </a:p>
        </p:txBody>
      </p:sp>
      <p:sp>
        <p:nvSpPr>
          <p:cNvPr id="252" name="TextBox 251">
            <a:extLst>
              <a:ext uri="{FF2B5EF4-FFF2-40B4-BE49-F238E27FC236}">
                <a16:creationId xmlns:a16="http://schemas.microsoft.com/office/drawing/2014/main" id="{4547903E-651D-4139-9C8A-DD4A1B8D3B8B}"/>
              </a:ext>
            </a:extLst>
          </p:cNvPr>
          <p:cNvSpPr txBox="1"/>
          <p:nvPr/>
        </p:nvSpPr>
        <p:spPr>
          <a:xfrm>
            <a:off x="6298852" y="2783318"/>
            <a:ext cx="243657" cy="130805"/>
          </a:xfrm>
          <a:prstGeom prst="rect">
            <a:avLst/>
          </a:prstGeom>
          <a:noFill/>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685783"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
              </a:rPr>
              <a:t>2027</a:t>
            </a:r>
          </a:p>
        </p:txBody>
      </p:sp>
      <p:sp>
        <p:nvSpPr>
          <p:cNvPr id="253" name="TextBox 252">
            <a:extLst>
              <a:ext uri="{FF2B5EF4-FFF2-40B4-BE49-F238E27FC236}">
                <a16:creationId xmlns:a16="http://schemas.microsoft.com/office/drawing/2014/main" id="{729E2274-371C-46EA-B71F-D1460C1EACD9}"/>
              </a:ext>
            </a:extLst>
          </p:cNvPr>
          <p:cNvSpPr txBox="1"/>
          <p:nvPr/>
        </p:nvSpPr>
        <p:spPr>
          <a:xfrm>
            <a:off x="7220011" y="2783318"/>
            <a:ext cx="243657" cy="130805"/>
          </a:xfrm>
          <a:prstGeom prst="rect">
            <a:avLst/>
          </a:prstGeom>
          <a:noFill/>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685783"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
              </a:rPr>
              <a:t>2028</a:t>
            </a:r>
          </a:p>
        </p:txBody>
      </p:sp>
      <p:sp>
        <p:nvSpPr>
          <p:cNvPr id="254" name="TextBox 253">
            <a:extLst>
              <a:ext uri="{FF2B5EF4-FFF2-40B4-BE49-F238E27FC236}">
                <a16:creationId xmlns:a16="http://schemas.microsoft.com/office/drawing/2014/main" id="{585A19FD-25CE-4605-AE05-650DC02A524A}"/>
              </a:ext>
            </a:extLst>
          </p:cNvPr>
          <p:cNvSpPr txBox="1">
            <a:spLocks/>
          </p:cNvSpPr>
          <p:nvPr/>
        </p:nvSpPr>
        <p:spPr>
          <a:xfrm>
            <a:off x="830270" y="2167572"/>
            <a:ext cx="774251" cy="153888"/>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000" b="1" i="0" u="none" strike="noStrike" kern="1200" cap="none" spc="0" normalizeH="0" baseline="0" noProof="0">
                <a:ln>
                  <a:noFill/>
                </a:ln>
                <a:solidFill>
                  <a:srgbClr val="3D7EDB"/>
                </a:solidFill>
                <a:effectLst/>
                <a:uLnTx/>
                <a:uFillTx/>
                <a:latin typeface="Arial"/>
                <a:ea typeface="+mn-ea"/>
                <a:cs typeface="Arial" panose="020B0604020202020204" pitchFamily="34" charset="0"/>
              </a:rPr>
              <a:t>Design</a:t>
            </a:r>
          </a:p>
        </p:txBody>
      </p:sp>
      <p:sp>
        <p:nvSpPr>
          <p:cNvPr id="255" name="TextBox 254">
            <a:extLst>
              <a:ext uri="{FF2B5EF4-FFF2-40B4-BE49-F238E27FC236}">
                <a16:creationId xmlns:a16="http://schemas.microsoft.com/office/drawing/2014/main" id="{43A060F8-35D1-4A9F-B778-4261CDCDE7CA}"/>
              </a:ext>
            </a:extLst>
          </p:cNvPr>
          <p:cNvSpPr txBox="1">
            <a:spLocks/>
          </p:cNvSpPr>
          <p:nvPr/>
        </p:nvSpPr>
        <p:spPr>
          <a:xfrm>
            <a:off x="1765695" y="2166721"/>
            <a:ext cx="993862" cy="153888"/>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Engineering phase</a:t>
            </a:r>
          </a:p>
        </p:txBody>
      </p:sp>
      <p:sp>
        <p:nvSpPr>
          <p:cNvPr id="256" name="TextBox 255">
            <a:extLst>
              <a:ext uri="{FF2B5EF4-FFF2-40B4-BE49-F238E27FC236}">
                <a16:creationId xmlns:a16="http://schemas.microsoft.com/office/drawing/2014/main" id="{ED9F9D02-13F4-4381-A677-438A99A1761A}"/>
              </a:ext>
            </a:extLst>
          </p:cNvPr>
          <p:cNvSpPr txBox="1">
            <a:spLocks/>
          </p:cNvSpPr>
          <p:nvPr/>
        </p:nvSpPr>
        <p:spPr>
          <a:xfrm>
            <a:off x="2009514" y="1964054"/>
            <a:ext cx="1941237" cy="153888"/>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000" b="1" i="0" u="none" strike="noStrike" kern="1200" cap="none" spc="0" normalizeH="0" baseline="0" noProof="0">
                <a:ln>
                  <a:noFill/>
                </a:ln>
                <a:solidFill>
                  <a:srgbClr val="5A245A">
                    <a:lumMod val="60000"/>
                    <a:lumOff val="40000"/>
                  </a:srgbClr>
                </a:solidFill>
                <a:effectLst/>
                <a:uLnTx/>
                <a:uFillTx/>
                <a:latin typeface="Arial"/>
                <a:ea typeface="+mn-ea"/>
                <a:cs typeface="Arial" panose="020B0604020202020204" pitchFamily="34" charset="0"/>
              </a:rPr>
              <a:t>Construction preparation phase</a:t>
            </a:r>
          </a:p>
        </p:txBody>
      </p:sp>
      <p:sp>
        <p:nvSpPr>
          <p:cNvPr id="257" name="TextBox 256">
            <a:extLst>
              <a:ext uri="{FF2B5EF4-FFF2-40B4-BE49-F238E27FC236}">
                <a16:creationId xmlns:a16="http://schemas.microsoft.com/office/drawing/2014/main" id="{56317279-715F-4561-8C44-53A16D7BCAF4}"/>
              </a:ext>
            </a:extLst>
          </p:cNvPr>
          <p:cNvSpPr txBox="1">
            <a:spLocks/>
          </p:cNvSpPr>
          <p:nvPr/>
        </p:nvSpPr>
        <p:spPr>
          <a:xfrm>
            <a:off x="7861146" y="1558722"/>
            <a:ext cx="710131" cy="153888"/>
          </a:xfrm>
          <a:prstGeom prst="rect">
            <a:avLst/>
          </a:prstGeom>
          <a:ln>
            <a:noFill/>
          </a:ln>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000" b="1" i="0" u="none" strike="noStrike" kern="1200" cap="none" spc="0" normalizeH="0" baseline="0" noProof="0">
                <a:ln>
                  <a:noFill/>
                </a:ln>
                <a:solidFill>
                  <a:srgbClr val="34B233"/>
                </a:solidFill>
                <a:effectLst/>
                <a:uLnTx/>
                <a:uFillTx/>
                <a:latin typeface="Arial"/>
                <a:ea typeface="+mn-ea"/>
                <a:cs typeface="Arial" panose="020B0604020202020204" pitchFamily="34" charset="0"/>
              </a:rPr>
              <a:t>Start-up phase</a:t>
            </a:r>
          </a:p>
        </p:txBody>
      </p:sp>
      <p:sp>
        <p:nvSpPr>
          <p:cNvPr id="258" name="TextBox 257">
            <a:extLst>
              <a:ext uri="{FF2B5EF4-FFF2-40B4-BE49-F238E27FC236}">
                <a16:creationId xmlns:a16="http://schemas.microsoft.com/office/drawing/2014/main" id="{7BA92422-4ACA-470B-AD98-2B44894EAC77}"/>
              </a:ext>
            </a:extLst>
          </p:cNvPr>
          <p:cNvSpPr txBox="1">
            <a:spLocks/>
          </p:cNvSpPr>
          <p:nvPr/>
        </p:nvSpPr>
        <p:spPr>
          <a:xfrm>
            <a:off x="5264039" y="1761388"/>
            <a:ext cx="604333" cy="153888"/>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000" b="1" i="0" u="none" strike="noStrike" kern="1200" cap="none" spc="0" normalizeH="0" baseline="0" noProof="0">
                <a:ln>
                  <a:noFill/>
                </a:ln>
                <a:solidFill>
                  <a:srgbClr val="FFC000"/>
                </a:solidFill>
                <a:effectLst/>
                <a:uLnTx/>
                <a:uFillTx/>
                <a:latin typeface="Arial"/>
                <a:ea typeface="+mn-ea"/>
                <a:cs typeface="Arial" panose="020B0604020202020204" pitchFamily="34" charset="0"/>
              </a:rPr>
              <a:t>Construction phase</a:t>
            </a:r>
          </a:p>
        </p:txBody>
      </p:sp>
      <p:sp>
        <p:nvSpPr>
          <p:cNvPr id="259" name="Isosceles Triangle 258">
            <a:extLst>
              <a:ext uri="{FF2B5EF4-FFF2-40B4-BE49-F238E27FC236}">
                <a16:creationId xmlns:a16="http://schemas.microsoft.com/office/drawing/2014/main" id="{99DCF49A-7A6F-4268-997A-1FEDA16B2FCE}"/>
              </a:ext>
            </a:extLst>
          </p:cNvPr>
          <p:cNvSpPr/>
          <p:nvPr/>
        </p:nvSpPr>
        <p:spPr>
          <a:xfrm>
            <a:off x="1350285" y="2780626"/>
            <a:ext cx="456856" cy="919916"/>
          </a:xfrm>
          <a:prstGeom prst="triangle">
            <a:avLst/>
          </a:prstGeom>
          <a:solidFill>
            <a:schemeClr val="accent1"/>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FFFF"/>
              </a:solidFill>
              <a:effectLst/>
              <a:uLnTx/>
              <a:uFillTx/>
              <a:latin typeface="Arial"/>
              <a:ea typeface="+mn-ea"/>
              <a:cs typeface="+mn-cs"/>
            </a:endParaRPr>
          </a:p>
        </p:txBody>
      </p:sp>
      <p:sp>
        <p:nvSpPr>
          <p:cNvPr id="260" name="TextBox 259">
            <a:extLst>
              <a:ext uri="{FF2B5EF4-FFF2-40B4-BE49-F238E27FC236}">
                <a16:creationId xmlns:a16="http://schemas.microsoft.com/office/drawing/2014/main" id="{150E2753-819D-4ED6-8114-F4312F1E1AA3}"/>
              </a:ext>
            </a:extLst>
          </p:cNvPr>
          <p:cNvSpPr txBox="1">
            <a:spLocks/>
          </p:cNvSpPr>
          <p:nvPr/>
        </p:nvSpPr>
        <p:spPr>
          <a:xfrm>
            <a:off x="1242915" y="3731976"/>
            <a:ext cx="671596" cy="184666"/>
          </a:xfrm>
          <a:prstGeom prst="rect">
            <a:avLst/>
          </a:prstGeom>
          <a:noFill/>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685783"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200" b="1" i="0" u="none" strike="noStrike" kern="1200" cap="none" spc="0" normalizeH="0" baseline="0" noProof="0" dirty="0">
                <a:ln>
                  <a:noFill/>
                </a:ln>
                <a:solidFill>
                  <a:srgbClr val="3D7EDB"/>
                </a:solidFill>
                <a:effectLst/>
                <a:uLnTx/>
                <a:uFillTx/>
                <a:latin typeface="Arial" panose="020B0604020202020204" pitchFamily="34" charset="0"/>
                <a:ea typeface="+mn-ea"/>
                <a:cs typeface="Arial" panose="020B0604020202020204" pitchFamily="34" charset="0"/>
                <a:sym typeface=""/>
              </a:rPr>
              <a:t>Today</a:t>
            </a:r>
          </a:p>
        </p:txBody>
      </p:sp>
      <p:cxnSp>
        <p:nvCxnSpPr>
          <p:cNvPr id="261" name="Straight Arrow Connector 260">
            <a:extLst>
              <a:ext uri="{FF2B5EF4-FFF2-40B4-BE49-F238E27FC236}">
                <a16:creationId xmlns:a16="http://schemas.microsoft.com/office/drawing/2014/main" id="{2BEFA499-7135-40AE-9C33-9D07B6B5124B}"/>
              </a:ext>
            </a:extLst>
          </p:cNvPr>
          <p:cNvCxnSpPr>
            <a:cxnSpLocks/>
          </p:cNvCxnSpPr>
          <p:nvPr/>
        </p:nvCxnSpPr>
        <p:spPr>
          <a:xfrm>
            <a:off x="5254497" y="1736999"/>
            <a:ext cx="2559580" cy="0"/>
          </a:xfrm>
          <a:prstGeom prst="straightConnector1">
            <a:avLst/>
          </a:prstGeom>
          <a:ln w="25400" cap="flat">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262" name="Picture 261">
            <a:extLst>
              <a:ext uri="{FF2B5EF4-FFF2-40B4-BE49-F238E27FC236}">
                <a16:creationId xmlns:a16="http://schemas.microsoft.com/office/drawing/2014/main" id="{D73C6E41-8269-4416-8650-2F6C53D0A30D}"/>
              </a:ext>
            </a:extLst>
          </p:cNvPr>
          <p:cNvPicPr>
            <a:picLocks/>
          </p:cNvPicPr>
          <p:nvPr/>
        </p:nvPicPr>
        <p:blipFill>
          <a:blip r:embed="rId11" cstate="hqprint">
            <a:extLst>
              <a:ext uri="{28A0092B-C50C-407E-A947-70E740481C1C}">
                <a14:useLocalDpi xmlns:a14="http://schemas.microsoft.com/office/drawing/2010/main"/>
              </a:ext>
            </a:extLst>
          </a:blip>
          <a:srcRect/>
          <a:stretch/>
        </p:blipFill>
        <p:spPr>
          <a:xfrm>
            <a:off x="1760759" y="1452364"/>
            <a:ext cx="497507" cy="503161"/>
          </a:xfrm>
          <a:prstGeom prst="rect">
            <a:avLst/>
          </a:prstGeom>
        </p:spPr>
      </p:pic>
      <p:grpSp>
        <p:nvGrpSpPr>
          <p:cNvPr id="263" name="Group 262">
            <a:extLst>
              <a:ext uri="{FF2B5EF4-FFF2-40B4-BE49-F238E27FC236}">
                <a16:creationId xmlns:a16="http://schemas.microsoft.com/office/drawing/2014/main" id="{8A2652AC-20CE-4353-9213-C71B66888F1F}"/>
              </a:ext>
            </a:extLst>
          </p:cNvPr>
          <p:cNvGrpSpPr/>
          <p:nvPr/>
        </p:nvGrpSpPr>
        <p:grpSpPr>
          <a:xfrm>
            <a:off x="840079" y="1611965"/>
            <a:ext cx="901828" cy="523811"/>
            <a:chOff x="954380" y="1789892"/>
            <a:chExt cx="1010899" cy="587163"/>
          </a:xfrm>
        </p:grpSpPr>
        <p:pic>
          <p:nvPicPr>
            <p:cNvPr id="264" name="Picture 263">
              <a:extLst>
                <a:ext uri="{FF2B5EF4-FFF2-40B4-BE49-F238E27FC236}">
                  <a16:creationId xmlns:a16="http://schemas.microsoft.com/office/drawing/2014/main" id="{128E809A-69DE-4ACE-93C1-A6BE8F32D525}"/>
                </a:ext>
              </a:extLst>
            </p:cNvPr>
            <p:cNvPicPr>
              <a:picLocks/>
            </p:cNvPicPr>
            <p:nvPr/>
          </p:nvPicPr>
          <p:blipFill>
            <a:blip r:embed="rId12" cstate="hqprint">
              <a:extLst>
                <a:ext uri="{28A0092B-C50C-407E-A947-70E740481C1C}">
                  <a14:useLocalDpi xmlns:a14="http://schemas.microsoft.com/office/drawing/2010/main"/>
                </a:ext>
              </a:extLst>
            </a:blip>
            <a:srcRect/>
            <a:stretch/>
          </p:blipFill>
          <p:spPr>
            <a:xfrm>
              <a:off x="954380" y="1789892"/>
              <a:ext cx="522571" cy="534585"/>
            </a:xfrm>
            <a:prstGeom prst="rect">
              <a:avLst/>
            </a:prstGeom>
          </p:spPr>
        </p:pic>
        <p:pic>
          <p:nvPicPr>
            <p:cNvPr id="265" name="Picture 264">
              <a:extLst>
                <a:ext uri="{FF2B5EF4-FFF2-40B4-BE49-F238E27FC236}">
                  <a16:creationId xmlns:a16="http://schemas.microsoft.com/office/drawing/2014/main" id="{E67F5F1F-DA1C-4A1D-8C4A-DF9F0A4E3BEB}"/>
                </a:ext>
              </a:extLst>
            </p:cNvPr>
            <p:cNvPicPr>
              <a:picLocks/>
            </p:cNvPicPr>
            <p:nvPr/>
          </p:nvPicPr>
          <p:blipFill>
            <a:blip r:embed="rId13" cstate="hqprint">
              <a:extLst>
                <a:ext uri="{28A0092B-C50C-407E-A947-70E740481C1C}">
                  <a14:useLocalDpi xmlns:a14="http://schemas.microsoft.com/office/drawing/2010/main"/>
                </a:ext>
              </a:extLst>
            </a:blip>
            <a:srcRect/>
            <a:stretch/>
          </p:blipFill>
          <p:spPr>
            <a:xfrm>
              <a:off x="1442708" y="1842470"/>
              <a:ext cx="522571" cy="534585"/>
            </a:xfrm>
            <a:prstGeom prst="rect">
              <a:avLst/>
            </a:prstGeom>
          </p:spPr>
        </p:pic>
      </p:grpSp>
      <p:pic>
        <p:nvPicPr>
          <p:cNvPr id="266" name="Picture 265">
            <a:extLst>
              <a:ext uri="{FF2B5EF4-FFF2-40B4-BE49-F238E27FC236}">
                <a16:creationId xmlns:a16="http://schemas.microsoft.com/office/drawing/2014/main" id="{0151F104-716E-4AFE-9B01-7E812C39E44D}"/>
              </a:ext>
            </a:extLst>
          </p:cNvPr>
          <p:cNvPicPr>
            <a:picLocks/>
          </p:cNvPicPr>
          <p:nvPr/>
        </p:nvPicPr>
        <p:blipFill>
          <a:blip r:embed="rId14" cstate="hqprint">
            <a:extLst>
              <a:ext uri="{28A0092B-C50C-407E-A947-70E740481C1C}">
                <a14:useLocalDpi xmlns:a14="http://schemas.microsoft.com/office/drawing/2010/main"/>
              </a:ext>
            </a:extLst>
          </a:blip>
          <a:srcRect/>
          <a:stretch/>
        </p:blipFill>
        <p:spPr>
          <a:xfrm>
            <a:off x="3645318" y="1446939"/>
            <a:ext cx="546723" cy="555038"/>
          </a:xfrm>
          <a:prstGeom prst="rect">
            <a:avLst/>
          </a:prstGeom>
        </p:spPr>
      </p:pic>
      <p:cxnSp>
        <p:nvCxnSpPr>
          <p:cNvPr id="270" name="Straight Arrow Connector 269">
            <a:extLst>
              <a:ext uri="{FF2B5EF4-FFF2-40B4-BE49-F238E27FC236}">
                <a16:creationId xmlns:a16="http://schemas.microsoft.com/office/drawing/2014/main" id="{320A0DD8-B502-427E-9809-43CDCC743DC4}"/>
              </a:ext>
            </a:extLst>
          </p:cNvPr>
          <p:cNvCxnSpPr>
            <a:cxnSpLocks/>
          </p:cNvCxnSpPr>
          <p:nvPr/>
        </p:nvCxnSpPr>
        <p:spPr>
          <a:xfrm>
            <a:off x="7861146" y="1534333"/>
            <a:ext cx="926041" cy="0"/>
          </a:xfrm>
          <a:prstGeom prst="straightConnector1">
            <a:avLst/>
          </a:prstGeom>
          <a:ln w="25400" cap="flat">
            <a:solidFill>
              <a:schemeClr val="accent5"/>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464046C3-6F2A-46B7-A8A9-2AED8D45626C}"/>
              </a:ext>
            </a:extLst>
          </p:cNvPr>
          <p:cNvCxnSpPr>
            <a:cxnSpLocks/>
          </p:cNvCxnSpPr>
          <p:nvPr/>
        </p:nvCxnSpPr>
        <p:spPr>
          <a:xfrm>
            <a:off x="7801885" y="2756593"/>
            <a:ext cx="926041" cy="0"/>
          </a:xfrm>
          <a:prstGeom prst="line">
            <a:avLst/>
          </a:prstGeom>
          <a:ln w="6350" cap="flat">
            <a:solidFill>
              <a:schemeClr val="tx1"/>
            </a:solidFill>
            <a:miter lim="800000"/>
            <a:headEnd type="oval" w="sm" len="sm"/>
            <a:tailEnd type="triangle" w="med" len="med"/>
          </a:ln>
        </p:spPr>
        <p:style>
          <a:lnRef idx="1">
            <a:schemeClr val="accent1"/>
          </a:lnRef>
          <a:fillRef idx="0">
            <a:schemeClr val="accent1"/>
          </a:fillRef>
          <a:effectRef idx="0">
            <a:schemeClr val="accent1"/>
          </a:effectRef>
          <a:fontRef idx="minor">
            <a:schemeClr val="tx1"/>
          </a:fontRef>
        </p:style>
      </p:cxnSp>
      <p:sp>
        <p:nvSpPr>
          <p:cNvPr id="272" name="TextBox 271">
            <a:extLst>
              <a:ext uri="{FF2B5EF4-FFF2-40B4-BE49-F238E27FC236}">
                <a16:creationId xmlns:a16="http://schemas.microsoft.com/office/drawing/2014/main" id="{8D3F9712-6A0E-4209-87A4-BBEE537B1E10}"/>
              </a:ext>
            </a:extLst>
          </p:cNvPr>
          <p:cNvSpPr txBox="1"/>
          <p:nvPr/>
        </p:nvSpPr>
        <p:spPr>
          <a:xfrm>
            <a:off x="8143077" y="2783318"/>
            <a:ext cx="243657" cy="130805"/>
          </a:xfrm>
          <a:prstGeom prst="rect">
            <a:avLst/>
          </a:prstGeom>
          <a:noFill/>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685783"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
              </a:rPr>
              <a:t>2029</a:t>
            </a:r>
          </a:p>
        </p:txBody>
      </p:sp>
      <p:sp>
        <p:nvSpPr>
          <p:cNvPr id="273" name="TextBox 272">
            <a:extLst>
              <a:ext uri="{FF2B5EF4-FFF2-40B4-BE49-F238E27FC236}">
                <a16:creationId xmlns:a16="http://schemas.microsoft.com/office/drawing/2014/main" id="{F9DA20D2-0A8E-4700-B4EE-404D80D223C3}"/>
              </a:ext>
            </a:extLst>
          </p:cNvPr>
          <p:cNvSpPr txBox="1">
            <a:spLocks/>
          </p:cNvSpPr>
          <p:nvPr/>
        </p:nvSpPr>
        <p:spPr>
          <a:xfrm>
            <a:off x="1677787" y="2783318"/>
            <a:ext cx="261971" cy="123557"/>
          </a:xfrm>
          <a:prstGeom prst="rect">
            <a:avLst/>
          </a:prstGeom>
          <a:noFill/>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685783"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8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
              </a:rPr>
              <a:t>2022</a:t>
            </a:r>
          </a:p>
        </p:txBody>
      </p:sp>
      <p:sp>
        <p:nvSpPr>
          <p:cNvPr id="274" name="TextBox 273">
            <a:extLst>
              <a:ext uri="{FF2B5EF4-FFF2-40B4-BE49-F238E27FC236}">
                <a16:creationId xmlns:a16="http://schemas.microsoft.com/office/drawing/2014/main" id="{094B4A1C-A5E7-4FFA-B31D-1D585A882342}"/>
              </a:ext>
            </a:extLst>
          </p:cNvPr>
          <p:cNvSpPr txBox="1"/>
          <p:nvPr/>
        </p:nvSpPr>
        <p:spPr>
          <a:xfrm>
            <a:off x="683472" y="2783318"/>
            <a:ext cx="243657" cy="130805"/>
          </a:xfrm>
          <a:prstGeom prst="rect">
            <a:avLst/>
          </a:prstGeom>
          <a:noFill/>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685783"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
              </a:rPr>
              <a:t>2021</a:t>
            </a:r>
          </a:p>
        </p:txBody>
      </p:sp>
      <p:pic>
        <p:nvPicPr>
          <p:cNvPr id="81" name="Picture 80">
            <a:extLst>
              <a:ext uri="{FF2B5EF4-FFF2-40B4-BE49-F238E27FC236}">
                <a16:creationId xmlns:a16="http://schemas.microsoft.com/office/drawing/2014/main" id="{972EB347-30F3-4513-8CF2-81A681950FFA}"/>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849428" y="1675748"/>
            <a:ext cx="529832" cy="537921"/>
          </a:xfrm>
          <a:prstGeom prst="rect">
            <a:avLst/>
          </a:prstGeom>
        </p:spPr>
      </p:pic>
      <p:grpSp>
        <p:nvGrpSpPr>
          <p:cNvPr id="82" name="Group 81">
            <a:extLst>
              <a:ext uri="{FF2B5EF4-FFF2-40B4-BE49-F238E27FC236}">
                <a16:creationId xmlns:a16="http://schemas.microsoft.com/office/drawing/2014/main" id="{0CD655F1-436E-4556-A6CA-29A566911323}"/>
              </a:ext>
            </a:extLst>
          </p:cNvPr>
          <p:cNvGrpSpPr/>
          <p:nvPr/>
        </p:nvGrpSpPr>
        <p:grpSpPr>
          <a:xfrm>
            <a:off x="7854809" y="1828800"/>
            <a:ext cx="519071" cy="392597"/>
            <a:chOff x="7841974" y="1828800"/>
            <a:chExt cx="519071" cy="392597"/>
          </a:xfrm>
        </p:grpSpPr>
        <p:cxnSp>
          <p:nvCxnSpPr>
            <p:cNvPr id="83" name="Straight Connector 82">
              <a:extLst>
                <a:ext uri="{FF2B5EF4-FFF2-40B4-BE49-F238E27FC236}">
                  <a16:creationId xmlns:a16="http://schemas.microsoft.com/office/drawing/2014/main" id="{EE0671F3-FECA-40BF-AD87-6B201FEFBD61}"/>
                </a:ext>
              </a:extLst>
            </p:cNvPr>
            <p:cNvCxnSpPr>
              <a:cxnSpLocks/>
            </p:cNvCxnSpPr>
            <p:nvPr/>
          </p:nvCxnSpPr>
          <p:spPr>
            <a:xfrm flipH="1" flipV="1">
              <a:off x="7841974" y="1828800"/>
              <a:ext cx="519071" cy="39259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FE1B05E-4B4F-4C6A-A533-8B00D65FF92C}"/>
                </a:ext>
              </a:extLst>
            </p:cNvPr>
            <p:cNvCxnSpPr>
              <a:cxnSpLocks/>
            </p:cNvCxnSpPr>
            <p:nvPr/>
          </p:nvCxnSpPr>
          <p:spPr>
            <a:xfrm flipV="1">
              <a:off x="7841974" y="1828800"/>
              <a:ext cx="519071" cy="39259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91" name="TextBox 90">
            <a:extLst>
              <a:ext uri="{FF2B5EF4-FFF2-40B4-BE49-F238E27FC236}">
                <a16:creationId xmlns:a16="http://schemas.microsoft.com/office/drawing/2014/main" id="{97FAFE3C-4E69-448C-8E1B-BAF725D0B22E}"/>
              </a:ext>
            </a:extLst>
          </p:cNvPr>
          <p:cNvSpPr txBox="1">
            <a:spLocks/>
          </p:cNvSpPr>
          <p:nvPr/>
        </p:nvSpPr>
        <p:spPr>
          <a:xfrm>
            <a:off x="8441705" y="1866785"/>
            <a:ext cx="530529" cy="369332"/>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800" b="0" i="1" u="none" strike="noStrike" kern="1200" cap="none" spc="0" normalizeH="0" baseline="0" noProof="0">
                <a:ln>
                  <a:noFill/>
                </a:ln>
                <a:solidFill>
                  <a:srgbClr val="FFFFFF">
                    <a:lumMod val="65000"/>
                  </a:srgbClr>
                </a:solidFill>
                <a:effectLst/>
                <a:uLnTx/>
                <a:uFillTx/>
                <a:latin typeface="Arial"/>
                <a:ea typeface="+mn-ea"/>
                <a:cs typeface="Arial" panose="020B0604020202020204" pitchFamily="34" charset="0"/>
              </a:rPr>
              <a:t>Closure of old factories</a:t>
            </a:r>
          </a:p>
        </p:txBody>
      </p:sp>
    </p:spTree>
    <p:extLst>
      <p:ext uri="{BB962C8B-B14F-4D97-AF65-F5344CB8AC3E}">
        <p14:creationId xmlns:p14="http://schemas.microsoft.com/office/powerpoint/2010/main" val="1619931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swcVYun1_7yzROALDuPcP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xml><?xml version="1.0" encoding="utf-8"?>
<p:tagLst xmlns:a="http://schemas.openxmlformats.org/drawingml/2006/main" xmlns:r="http://schemas.openxmlformats.org/officeDocument/2006/relationships" xmlns:p="http://schemas.openxmlformats.org/presentationml/2006/main">
  <p:tag name="NAME" val="LineBasicStrong"/>
</p:tagLst>
</file>

<file path=ppt/tags/tag18.xml><?xml version="1.0" encoding="utf-8"?>
<p:tagLst xmlns:a="http://schemas.openxmlformats.org/drawingml/2006/main" xmlns:r="http://schemas.openxmlformats.org/officeDocument/2006/relationships" xmlns:p="http://schemas.openxmlformats.org/presentationml/2006/main">
  <p:tag name="SYMBOLNAME" val="PlusSign"/>
  <p:tag name="CIRCLESTATUS" val="Blue"/>
  <p:tag name="NAME" val="PlusSignBlue"/>
</p:tagLst>
</file>

<file path=ppt/tags/tag19.xml><?xml version="1.0" encoding="utf-8"?>
<p:tagLst xmlns:a="http://schemas.openxmlformats.org/drawingml/2006/main" xmlns:r="http://schemas.openxmlformats.org/officeDocument/2006/relationships" xmlns:p="http://schemas.openxmlformats.org/presentationml/2006/main">
  <p:tag name="NAME" val="LineBasicStron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SHAPENAME" val="4. Footnote"/>
</p:tagLst>
</file>

<file path=ppt/tags/tag21.xml><?xml version="1.0" encoding="utf-8"?>
<p:tagLst xmlns:a="http://schemas.openxmlformats.org/drawingml/2006/main" xmlns:r="http://schemas.openxmlformats.org/officeDocument/2006/relationships" xmlns:p="http://schemas.openxmlformats.org/presentationml/2006/main">
  <p:tag name="SHAPENAME" val="4. Footno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xml><?xml version="1.0" encoding="utf-8"?>
<p:tagLst xmlns:a="http://schemas.openxmlformats.org/drawingml/2006/main" xmlns:r="http://schemas.openxmlformats.org/officeDocument/2006/relationships" xmlns:p="http://schemas.openxmlformats.org/presentationml/2006/main">
  <p:tag name="SHAPENAME" val="5. Sourc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YBy3UKt4mFyLSZfa7vAnb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giCh6TatJ5ep61z1r6PjV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uGK2IS_kXxvQi.nEeJTi.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_BZDnGAGoxvbADHtBZEsZ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CYrPvTFRAIEJVHtbEr5UR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cwFT5kA2qaoCER_88kfBu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SVO4YfhI1jcyakIVlEXVh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TOVIFJ9VDnw.Fo25a2yxX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4VEv64R9RxhRisL8XrzWP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i7DUvc3.SNI8CjfdO6koS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7VWmbErQ3VTtAfyeDner0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G5LDRD7DB5wuVwcRMVmMd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RtdFjo8U6ibjsnKAQ2fr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SHAPENAME" val="3. Subtitle"/>
</p:tagLst>
</file>

<file path=ppt/tags/tag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2_Office Theme">
  <a:themeElements>
    <a:clrScheme name="TaTa new">
      <a:dk1>
        <a:srgbClr val="000000"/>
      </a:dk1>
      <a:lt1>
        <a:srgbClr val="FFFFFF"/>
      </a:lt1>
      <a:dk2>
        <a:srgbClr val="5A245A"/>
      </a:dk2>
      <a:lt2>
        <a:srgbClr val="0083A9"/>
      </a:lt2>
      <a:accent1>
        <a:srgbClr val="3D7EDB"/>
      </a:accent1>
      <a:accent2>
        <a:srgbClr val="002B45"/>
      </a:accent2>
      <a:accent3>
        <a:srgbClr val="BEB9A6"/>
      </a:accent3>
      <a:accent4>
        <a:srgbClr val="FFA100"/>
      </a:accent4>
      <a:accent5>
        <a:srgbClr val="34B233"/>
      </a:accent5>
      <a:accent6>
        <a:srgbClr val="ED2939"/>
      </a:accent6>
      <a:hlink>
        <a:srgbClr val="3D7EDB"/>
      </a:hlink>
      <a:folHlink>
        <a:srgbClr val="3D7ED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D7EDB"/>
        </a:solidFill>
        <a:ln w="3175">
          <a:noFill/>
          <a:miter lim="800000"/>
        </a:ln>
      </a:spPr>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defPPr algn="ctr">
          <a:lnSpc>
            <a:spcPct val="100000"/>
          </a:lnSpc>
          <a:defRPr sz="14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smtClean="0"/>
        </a:defPPr>
      </a:lstStyle>
    </a:txDef>
  </a:objectDefaults>
  <a:extraClrSchemeLst/>
  <a:extLst>
    <a:ext uri="{05A4C25C-085E-4340-85A3-A5531E510DB2}">
      <thm15:themeFamily xmlns:thm15="http://schemas.microsoft.com/office/thememl/2012/main" name="Presentation1" id="{86DD6DD4-2654-49EB-A3EA-3C2AEA767732}" vid="{0EA9D66D-3D97-4DF3-9C50-4045AE4152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DB487CA3079545AEBEAF7D96F86B15" ma:contentTypeVersion="2" ma:contentTypeDescription="Create a new document." ma:contentTypeScope="" ma:versionID="4b3e70f5acc3e1f2eaf22f06e5e59436">
  <xsd:schema xmlns:xsd="http://www.w3.org/2001/XMLSchema" xmlns:xs="http://www.w3.org/2001/XMLSchema" xmlns:p="http://schemas.microsoft.com/office/2006/metadata/properties" xmlns:ns2="6db1f20f-23dc-499e-86a3-2019a0918d21" targetNamespace="http://schemas.microsoft.com/office/2006/metadata/properties" ma:root="true" ma:fieldsID="4caedd35e1e71e0a748d4a8e67f81539" ns2:_="">
    <xsd:import namespace="6db1f20f-23dc-499e-86a3-2019a0918d2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b1f20f-23dc-499e-86a3-2019a0918d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4A0C96-FD57-41DC-BFAF-F6246F4302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b1f20f-23dc-499e-86a3-2019a0918d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BACEA6-70C9-470B-BCC8-5B8E28C9D9D8}">
  <ds:schemaRefs>
    <ds:schemaRef ds:uri="http://schemas.microsoft.com/sharepoint/v3/contenttype/forms"/>
  </ds:schemaRefs>
</ds:datastoreItem>
</file>

<file path=customXml/itemProps3.xml><?xml version="1.0" encoding="utf-8"?>
<ds:datastoreItem xmlns:ds="http://schemas.openxmlformats.org/officeDocument/2006/customXml" ds:itemID="{39592CD8-B590-42A6-8EDC-5F3847C67ECF}">
  <ds:schemaRefs>
    <ds:schemaRef ds:uri="http://schemas.microsoft.com/office/2006/metadata/properties"/>
    <ds:schemaRef ds:uri="6db1f20f-23dc-499e-86a3-2019a0918d21"/>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60</TotalTime>
  <Words>2122</Words>
  <Application>Microsoft Macintosh PowerPoint</Application>
  <PresentationFormat>On-screen Show (16:9)</PresentationFormat>
  <Paragraphs>221</Paragraphs>
  <Slides>17</Slides>
  <Notes>11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5" baseType="lpstr">
      <vt:lpstr>Arial</vt:lpstr>
      <vt:lpstr>Calibri</vt:lpstr>
      <vt:lpstr>Cambria Math</vt:lpstr>
      <vt:lpstr>Segoe UI</vt:lpstr>
      <vt:lpstr>Symbol</vt:lpstr>
      <vt:lpstr>Wingdings</vt:lpstr>
      <vt:lpstr>2_Office Theme</vt:lpstr>
      <vt:lpstr>think-cell Slide</vt:lpstr>
      <vt:lpstr>A path to new packaging steel </vt:lpstr>
      <vt:lpstr>Agenda today</vt:lpstr>
      <vt:lpstr>The path to new packaging steels is about decarbonisation </vt:lpstr>
      <vt:lpstr>Greening steel production is more important than ever</vt:lpstr>
      <vt:lpstr>Tata Steel is committing to a clean, green future with two programmes in the Netherlands</vt:lpstr>
      <vt:lpstr>Tata Steel in the Netherlands is currently is one the most CO2 efficient producers globally…</vt:lpstr>
      <vt:lpstr>PowerPoint Presentation</vt:lpstr>
      <vt:lpstr>DRI technology based on green hydrogen</vt:lpstr>
      <vt:lpstr>Our path to green steel in a clean environment  has five phases</vt:lpstr>
      <vt:lpstr>Short term decarbonisation</vt:lpstr>
      <vt:lpstr>Steel is the most recycled material in the world</vt:lpstr>
      <vt:lpstr>Packaging steel is a closed loop in recycling</vt:lpstr>
      <vt:lpstr>Steel recycling savings</vt:lpstr>
      <vt:lpstr>Short term decarbonisation - recycled content</vt:lpstr>
      <vt:lpstr>Working together: Sustainability by innovation</vt:lpstr>
      <vt:lpstr>Act together,  Work together</vt:lpstr>
      <vt:lpstr>Do you have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In Packaging</dc:title>
  <dc:creator>Kalkan, Burak</dc:creator>
  <cp:lastModifiedBy>Keitz, Armin von</cp:lastModifiedBy>
  <cp:revision>24</cp:revision>
  <dcterms:created xsi:type="dcterms:W3CDTF">2020-08-10T12:54:16Z</dcterms:created>
  <dcterms:modified xsi:type="dcterms:W3CDTF">2022-05-22T10:01:32Z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0x010100D0DB487CA3079545AEBEAF7D96F86B15</vt:lpwstr>
  </property>
  <property fmtid="{D5CDD505-2E9C-101B-9397-08002B2CF9AE}" pid="3" name="ClassificationContentMarkingFooterLocations">
    <vt:lpwstr>2_Office Theme:10</vt:lpwstr>
  </property>
  <property fmtid="{D5CDD505-2E9C-101B-9397-08002B2CF9AE}" pid="4" name="ClassificationContentMarkingFooterText">
    <vt:lpwstr>Sensitivity: general</vt:lpwstr>
  </property>
  <property fmtid="{D5CDD505-2E9C-101B-9397-08002B2CF9AE}" pid="5" name="MSIP_Label_e4b089d7-9996-4d4c-b4fd-bd63e9680112_Enabled">
    <vt:lpwstr>true</vt:lpwstr>
  </property>
  <property fmtid="{D5CDD505-2E9C-101B-9397-08002B2CF9AE}" pid="6" name="MSIP_Label_e4b089d7-9996-4d4c-b4fd-bd63e9680112_SetDate">
    <vt:lpwstr>2021-07-05T10:20:53Z</vt:lpwstr>
  </property>
  <property fmtid="{D5CDD505-2E9C-101B-9397-08002B2CF9AE}" pid="7" name="MSIP_Label_e4b089d7-9996-4d4c-b4fd-bd63e9680112_Method">
    <vt:lpwstr>Privileged</vt:lpwstr>
  </property>
  <property fmtid="{D5CDD505-2E9C-101B-9397-08002B2CF9AE}" pid="8" name="MSIP_Label_e4b089d7-9996-4d4c-b4fd-bd63e9680112_Name">
    <vt:lpwstr>e4b089d7-9996-4d4c-b4fd-bd63e9680112</vt:lpwstr>
  </property>
  <property fmtid="{D5CDD505-2E9C-101B-9397-08002B2CF9AE}" pid="9" name="MSIP_Label_e4b089d7-9996-4d4c-b4fd-bd63e9680112_SiteId">
    <vt:lpwstr>44bbd632-fe04-42d7-933e-2649dcd22649</vt:lpwstr>
  </property>
  <property fmtid="{D5CDD505-2E9C-101B-9397-08002B2CF9AE}" pid="10" name="MSIP_Label_e4b089d7-9996-4d4c-b4fd-bd63e9680112_ActionId">
    <vt:lpwstr>2d7f8d9a-d400-4cbf-baf8-0ee5185e4ab6</vt:lpwstr>
  </property>
  <property fmtid="{D5CDD505-2E9C-101B-9397-08002B2CF9AE}" pid="11" name="MSIP_Label_e4b089d7-9996-4d4c-b4fd-bd63e9680112_ContentBits">
    <vt:lpwstr>0</vt:lpwstr>
  </property>
</Properties>
</file>