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7"/>
  </p:notesMasterIdLst>
  <p:sldIdLst>
    <p:sldId id="256" r:id="rId3"/>
    <p:sldId id="257" r:id="rId4"/>
    <p:sldId id="258" r:id="rId5"/>
    <p:sldId id="259" r:id="rId6"/>
    <p:sldId id="262" r:id="rId7"/>
    <p:sldId id="264" r:id="rId8"/>
    <p:sldId id="265" r:id="rId9"/>
    <p:sldId id="261"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2" r:id="rId25"/>
    <p:sldId id="281"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Lato" panose="020F0502020204030203" pitchFamily="34" charset="0"/>
      <p:regular r:id="rId32"/>
      <p:bold r:id="rId33"/>
      <p:italic r:id="rId34"/>
      <p:boldItalic r:id="rId35"/>
    </p:embeddedFont>
    <p:embeddedFont>
      <p:font typeface="Oswald" panose="00000500000000000000" pitchFamily="2" charset="0"/>
      <p:regular r:id="rId36"/>
      <p:bold r:id="rId37"/>
    </p:embeddedFont>
    <p:embeddedFont>
      <p:font typeface="PT Sans Narrow" panose="020B0506020203020204" pitchFamily="34" charset="0"/>
      <p:regular r:id="rId38"/>
      <p:bold r:id="rId39"/>
    </p:embeddedFont>
    <p:embeddedFont>
      <p:font typeface="Roboto" panose="02000000000000000000" pitchFamily="2" charset="0"/>
      <p:regular r:id="rId40"/>
      <p:bold r:id="rId41"/>
      <p:italic r:id="rId42"/>
      <p:boldItalic r:id="rId43"/>
    </p:embeddedFont>
    <p:embeddedFont>
      <p:font typeface="Roboto Light" panose="02000000000000000000" pitchFamily="2" charset="0"/>
      <p:regular r:id="rId44"/>
      <p:bold r:id="rId45"/>
      <p:italic r:id="rId46"/>
      <p:boldItalic r:id="rId47"/>
    </p:embeddedFont>
    <p:embeddedFont>
      <p:font typeface="Roboto Thin"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B19C"/>
    <a:srgbClr val="FAF7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13" autoAdjust="0"/>
  </p:normalViewPr>
  <p:slideViewPr>
    <p:cSldViewPr snapToGrid="0">
      <p:cViewPr varScale="1">
        <p:scale>
          <a:sx n="67" d="100"/>
          <a:sy n="67" d="100"/>
        </p:scale>
        <p:origin x="1090" y="53"/>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ee10edc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eee10edc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281f5682_0_17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1e281f5682_0_1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eee10edc0e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eee10edc0e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f82dfe982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f82dfe982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eee10edc0e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eee10edc0e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eee10edc0e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eee10edc0e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eee10edc0e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eee10edc0e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29d1476369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29d1476369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ef5f489190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ef5f489190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29d147636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129d1476369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ef5f489190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ef5f489190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eee10edc0e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eee10edc0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ef5f489190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ef5f48919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ef5f489190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ef5f489190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ef5f489190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ef5f489190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1c347fa797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g11c347fa797_2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0693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ef5f489190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ef5f489190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1c347fa797_2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US" sz="1100" b="0" i="0" u="none" strike="noStrike" cap="none" dirty="0">
                <a:solidFill>
                  <a:srgbClr val="000000"/>
                </a:solidFill>
                <a:latin typeface="Roboto Light"/>
                <a:ea typeface="Roboto Light"/>
                <a:cs typeface="Roboto Light"/>
                <a:sym typeface="Roboto Light"/>
              </a:rPr>
              <a:t>Born in Stockholm more than 11 years ago, on International Women’s Day, IDUN Minerals is a beauty brand that combines high-performance formulas and high-quality results, thanks to ingredients that protect and care for the skin. The products are formulated in close cooperation with researchers and dermatologists and are developed for all skin types, even the most sensitive.  </a:t>
            </a:r>
            <a:endParaRPr lang="en-US" sz="1100" b="0" i="0" u="none" strike="noStrike" cap="none" dirty="0">
              <a:solidFill>
                <a:schemeClr val="dk1"/>
              </a:solidFill>
              <a:latin typeface="Roboto Light"/>
              <a:ea typeface="Roboto Light"/>
              <a:cs typeface="Roboto Light"/>
              <a:sym typeface="Roboto Light"/>
            </a:endParaRPr>
          </a:p>
          <a:p>
            <a:pPr marL="0" marR="0" lvl="0" indent="0" algn="l" rtl="0">
              <a:spcBef>
                <a:spcPts val="0"/>
              </a:spcBef>
              <a:spcAft>
                <a:spcPts val="0"/>
              </a:spcAft>
              <a:buNone/>
            </a:pPr>
            <a:r>
              <a:rPr lang="en-US" sz="1100" b="0" i="0" u="none" strike="noStrike" cap="none" dirty="0">
                <a:solidFill>
                  <a:srgbClr val="000000"/>
                </a:solidFill>
                <a:latin typeface="Roboto Light"/>
                <a:ea typeface="Roboto Light"/>
                <a:cs typeface="Roboto Light"/>
                <a:sym typeface="Roboto Light"/>
              </a:rPr>
              <a:t> </a:t>
            </a:r>
            <a:endParaRPr lang="en-US" sz="1100" b="0" i="0" u="none" strike="noStrike" cap="none" dirty="0">
              <a:solidFill>
                <a:schemeClr val="dk1"/>
              </a:solidFill>
              <a:latin typeface="Roboto Light"/>
              <a:ea typeface="Roboto Light"/>
              <a:cs typeface="Roboto Light"/>
              <a:sym typeface="Roboto Light"/>
            </a:endParaRPr>
          </a:p>
          <a:p>
            <a:pPr marL="0" marR="0" lvl="0" indent="0" algn="l" rtl="0">
              <a:spcBef>
                <a:spcPts val="0"/>
              </a:spcBef>
              <a:spcAft>
                <a:spcPts val="0"/>
              </a:spcAft>
              <a:buNone/>
            </a:pPr>
            <a:r>
              <a:rPr lang="en-US" sz="1100" b="0" i="0" u="none" strike="noStrike" cap="none" dirty="0">
                <a:solidFill>
                  <a:srgbClr val="000000"/>
                </a:solidFill>
                <a:latin typeface="Roboto Light"/>
                <a:ea typeface="Roboto Light"/>
                <a:cs typeface="Roboto Light"/>
                <a:sym typeface="Roboto Light"/>
              </a:rPr>
              <a:t>Striving for inclusiveness, the assortment consists of a wide shade range infused with highly purified minerals. With the ambition to be a sustainable beauty brand, IDUN Minerals has an increased focus on local production, transparency, becoming 100 % vegan, and reducing the environmental impact of its products.</a:t>
            </a:r>
            <a:endParaRPr lang="en-US" sz="1100" b="0" i="0" u="none" strike="noStrike" cap="none" dirty="0">
              <a:solidFill>
                <a:schemeClr val="dk1"/>
              </a:solidFill>
              <a:latin typeface="Roboto Light"/>
              <a:ea typeface="Roboto Light"/>
              <a:cs typeface="Roboto Light"/>
              <a:sym typeface="Roboto Light"/>
            </a:endParaRPr>
          </a:p>
          <a:p>
            <a:pPr marL="0" lvl="0" indent="0" algn="l" rtl="0">
              <a:spcBef>
                <a:spcPts val="0"/>
              </a:spcBef>
              <a:spcAft>
                <a:spcPts val="0"/>
              </a:spcAft>
              <a:buNone/>
            </a:pPr>
            <a:endParaRPr dirty="0"/>
          </a:p>
        </p:txBody>
      </p:sp>
      <p:sp>
        <p:nvSpPr>
          <p:cNvPr id="167" name="Google Shape;167;g11c347fa797_2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c347fa797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err="1">
                <a:solidFill>
                  <a:srgbClr val="000000"/>
                </a:solidFill>
                <a:latin typeface="Roboto Light"/>
                <a:ea typeface="Roboto Light"/>
                <a:cs typeface="Roboto Light"/>
                <a:sym typeface="Roboto Light"/>
              </a:rPr>
              <a:t>Idun</a:t>
            </a:r>
            <a:r>
              <a:rPr lang="en-US" sz="1100" b="0" i="0" u="none" strike="noStrike" cap="none" dirty="0">
                <a:solidFill>
                  <a:srgbClr val="000000"/>
                </a:solidFill>
                <a:latin typeface="Roboto Light"/>
                <a:ea typeface="Roboto Light"/>
                <a:cs typeface="Roboto Light"/>
                <a:sym typeface="Roboto Light"/>
              </a:rPr>
              <a:t>, in Norse mythology, was the goddess of beauty, eternal youth and rejuvenation. She was known to be the keeper of magic golden apples, known to provide the Gods with the ability to sustain immortality, making them eternally young and beautiful.</a:t>
            </a:r>
            <a:br>
              <a:rPr lang="en-US" sz="1100" b="0" i="0" u="none" strike="noStrike" cap="none" dirty="0">
                <a:solidFill>
                  <a:srgbClr val="000000"/>
                </a:solidFill>
                <a:latin typeface="Roboto Light"/>
                <a:ea typeface="Roboto Light"/>
                <a:cs typeface="Roboto Light"/>
                <a:sym typeface="Roboto Light"/>
              </a:rPr>
            </a:br>
            <a:br>
              <a:rPr lang="en-US" sz="1100" b="0" i="0" u="none" strike="noStrike" cap="none" dirty="0">
                <a:solidFill>
                  <a:srgbClr val="000000"/>
                </a:solidFill>
                <a:latin typeface="Roboto Light"/>
                <a:ea typeface="Roboto Light"/>
                <a:cs typeface="Roboto Light"/>
                <a:sym typeface="Roboto Light"/>
              </a:rPr>
            </a:br>
            <a:r>
              <a:rPr lang="en-US" sz="1100" b="0" i="0" u="none" strike="noStrike" cap="none" dirty="0">
                <a:solidFill>
                  <a:srgbClr val="000000"/>
                </a:solidFill>
                <a:latin typeface="Roboto Light"/>
                <a:ea typeface="Roboto Light"/>
                <a:cs typeface="Roboto Light"/>
                <a:sym typeface="Roboto Light"/>
              </a:rPr>
              <a:t>IDUN Minerals highlights the goddess </a:t>
            </a:r>
            <a:r>
              <a:rPr lang="en-US" sz="1100" b="0" i="0" u="none" strike="noStrike" cap="none" dirty="0" err="1">
                <a:solidFill>
                  <a:srgbClr val="000000"/>
                </a:solidFill>
                <a:latin typeface="Roboto Light"/>
                <a:ea typeface="Roboto Light"/>
                <a:cs typeface="Roboto Light"/>
                <a:sym typeface="Roboto Light"/>
              </a:rPr>
              <a:t>Idun</a:t>
            </a:r>
            <a:r>
              <a:rPr lang="en-US" sz="1100" b="0" i="0" u="none" strike="noStrike" cap="none" dirty="0">
                <a:solidFill>
                  <a:srgbClr val="000000"/>
                </a:solidFill>
                <a:latin typeface="Roboto Light"/>
                <a:ea typeface="Roboto Light"/>
                <a:cs typeface="Roboto Light"/>
                <a:sym typeface="Roboto Light"/>
              </a:rPr>
              <a:t> in the brand name as part of its Nordic heritage but also as a symbol of beauty and female strength. </a:t>
            </a:r>
          </a:p>
          <a:p>
            <a:pPr marL="0" lvl="0" indent="0" algn="l" rtl="0">
              <a:spcBef>
                <a:spcPts val="0"/>
              </a:spcBef>
              <a:spcAft>
                <a:spcPts val="0"/>
              </a:spcAft>
              <a:buNone/>
            </a:pPr>
            <a:endParaRPr dirty="0"/>
          </a:p>
        </p:txBody>
      </p:sp>
      <p:sp>
        <p:nvSpPr>
          <p:cNvPr id="177" name="Google Shape;177;g11c347fa797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ef5f489190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ef5f489190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eee10edc0e_1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eee10edc0e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29d147636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29d147636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ee10edc0e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eee10edc0e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1e281f5682_0_17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1e281f5682_0_1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6"/>
        <p:cNvGrpSpPr/>
        <p:nvPr/>
      </p:nvGrpSpPr>
      <p:grpSpPr>
        <a:xfrm>
          <a:off x="0" y="0"/>
          <a:ext cx="0" cy="0"/>
          <a:chOff x="0" y="0"/>
          <a:chExt cx="0" cy="0"/>
        </a:xfrm>
      </p:grpSpPr>
      <p:sp>
        <p:nvSpPr>
          <p:cNvPr id="57" name="Google Shape;57;p14"/>
          <p:cNvSpPr>
            <a:spLocks noGrp="1"/>
          </p:cNvSpPr>
          <p:nvPr>
            <p:ph type="pic" idx="2"/>
          </p:nvPr>
        </p:nvSpPr>
        <p:spPr>
          <a:xfrm>
            <a:off x="-4235" y="-2382"/>
            <a:ext cx="9152467" cy="5148263"/>
          </a:xfrm>
          <a:prstGeom prst="rect">
            <a:avLst/>
          </a:prstGeom>
          <a:solidFill>
            <a:schemeClr val="lt1"/>
          </a:solidFill>
          <a:ln>
            <a:noFill/>
          </a:ln>
        </p:spPr>
      </p:sp>
      <p:sp>
        <p:nvSpPr>
          <p:cNvPr id="58" name="Google Shape;58;p14"/>
          <p:cNvSpPr txBox="1">
            <a:spLocks noGrp="1"/>
          </p:cNvSpPr>
          <p:nvPr>
            <p:ph type="title"/>
          </p:nvPr>
        </p:nvSpPr>
        <p:spPr>
          <a:xfrm>
            <a:off x="834166" y="1149876"/>
            <a:ext cx="3333751" cy="71437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4"/>
              </a:buClr>
              <a:buSzPts val="3800"/>
              <a:buFont typeface="Calibri"/>
              <a:buNone/>
              <a:defRPr sz="3800">
                <a:solidFill>
                  <a:schemeClr val="accent4"/>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4"/>
          <p:cNvSpPr txBox="1">
            <a:spLocks noGrp="1"/>
          </p:cNvSpPr>
          <p:nvPr>
            <p:ph type="body" idx="1"/>
          </p:nvPr>
        </p:nvSpPr>
        <p:spPr>
          <a:xfrm>
            <a:off x="6284576" y="1107876"/>
            <a:ext cx="2000251" cy="333376"/>
          </a:xfrm>
          <a:prstGeom prst="rect">
            <a:avLst/>
          </a:prstGeom>
          <a:noFill/>
          <a:ln>
            <a:noFill/>
          </a:ln>
        </p:spPr>
        <p:txBody>
          <a:bodyPr spcFirstLastPara="1" wrap="square" lIns="68575" tIns="34275" rIns="68575" bIns="34275" anchor="t" anchorCtr="0">
            <a:normAutofit/>
          </a:bodyPr>
          <a:lstStyle>
            <a:lvl1pPr marL="457200" lvl="0" indent="-323850" algn="r">
              <a:lnSpc>
                <a:spcPct val="80000"/>
              </a:lnSpc>
              <a:spcBef>
                <a:spcPts val="800"/>
              </a:spcBef>
              <a:spcAft>
                <a:spcPts val="0"/>
              </a:spcAft>
              <a:buClr>
                <a:schemeClr val="accent4"/>
              </a:buClr>
              <a:buSzPts val="1500"/>
              <a:buChar char="•"/>
              <a:defRPr sz="1500">
                <a:solidFill>
                  <a:schemeClr val="accent4"/>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body" idx="3"/>
          </p:nvPr>
        </p:nvSpPr>
        <p:spPr>
          <a:xfrm>
            <a:off x="5577694" y="1027457"/>
            <a:ext cx="571501" cy="712871"/>
          </a:xfrm>
          <a:prstGeom prst="rect">
            <a:avLst/>
          </a:prstGeom>
          <a:noFill/>
          <a:ln>
            <a:noFill/>
          </a:ln>
        </p:spPr>
        <p:txBody>
          <a:bodyPr spcFirstLastPara="1" wrap="square" lIns="68575" tIns="34275" rIns="68575" bIns="34275" anchor="t" anchorCtr="0">
            <a:normAutofit/>
          </a:bodyPr>
          <a:lstStyle>
            <a:lvl1pPr marL="457200" lvl="0" indent="-444500" algn="l">
              <a:lnSpc>
                <a:spcPct val="100000"/>
              </a:lnSpc>
              <a:spcBef>
                <a:spcPts val="800"/>
              </a:spcBef>
              <a:spcAft>
                <a:spcPts val="0"/>
              </a:spcAft>
              <a:buClr>
                <a:schemeClr val="accent4"/>
              </a:buClr>
              <a:buSzPts val="3400"/>
              <a:buChar char="•"/>
              <a:defRPr sz="3400">
                <a:solidFill>
                  <a:schemeClr val="accent4"/>
                </a:solidFill>
                <a:latin typeface="Oswald"/>
                <a:ea typeface="Oswald"/>
                <a:cs typeface="Oswald"/>
                <a:sym typeface="Oswa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 name="Google Shape;61;p14"/>
          <p:cNvSpPr txBox="1">
            <a:spLocks noGrp="1"/>
          </p:cNvSpPr>
          <p:nvPr>
            <p:ph type="body" idx="4"/>
          </p:nvPr>
        </p:nvSpPr>
        <p:spPr>
          <a:xfrm>
            <a:off x="6284576" y="2322000"/>
            <a:ext cx="2000251" cy="333376"/>
          </a:xfrm>
          <a:prstGeom prst="rect">
            <a:avLst/>
          </a:prstGeom>
          <a:noFill/>
          <a:ln>
            <a:noFill/>
          </a:ln>
        </p:spPr>
        <p:txBody>
          <a:bodyPr spcFirstLastPara="1" wrap="square" lIns="68575" tIns="34275" rIns="68575" bIns="34275" anchor="t" anchorCtr="0">
            <a:normAutofit/>
          </a:bodyPr>
          <a:lstStyle>
            <a:lvl1pPr marL="457200" lvl="0" indent="-323850" algn="r">
              <a:lnSpc>
                <a:spcPct val="80000"/>
              </a:lnSpc>
              <a:spcBef>
                <a:spcPts val="800"/>
              </a:spcBef>
              <a:spcAft>
                <a:spcPts val="0"/>
              </a:spcAft>
              <a:buClr>
                <a:schemeClr val="accent4"/>
              </a:buClr>
              <a:buSzPts val="1500"/>
              <a:buChar char="•"/>
              <a:defRPr sz="1500">
                <a:solidFill>
                  <a:schemeClr val="accent4"/>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 name="Google Shape;62;p14"/>
          <p:cNvSpPr txBox="1">
            <a:spLocks noGrp="1"/>
          </p:cNvSpPr>
          <p:nvPr>
            <p:ph type="body" idx="5"/>
          </p:nvPr>
        </p:nvSpPr>
        <p:spPr>
          <a:xfrm>
            <a:off x="5577694" y="2241581"/>
            <a:ext cx="571501" cy="712871"/>
          </a:xfrm>
          <a:prstGeom prst="rect">
            <a:avLst/>
          </a:prstGeom>
          <a:noFill/>
          <a:ln>
            <a:noFill/>
          </a:ln>
        </p:spPr>
        <p:txBody>
          <a:bodyPr spcFirstLastPara="1" wrap="square" lIns="68575" tIns="34275" rIns="68575" bIns="34275" anchor="t" anchorCtr="0">
            <a:normAutofit/>
          </a:bodyPr>
          <a:lstStyle>
            <a:lvl1pPr marL="457200" lvl="0" indent="-444500" algn="l">
              <a:lnSpc>
                <a:spcPct val="100000"/>
              </a:lnSpc>
              <a:spcBef>
                <a:spcPts val="800"/>
              </a:spcBef>
              <a:spcAft>
                <a:spcPts val="0"/>
              </a:spcAft>
              <a:buClr>
                <a:schemeClr val="accent4"/>
              </a:buClr>
              <a:buSzPts val="3400"/>
              <a:buChar char="•"/>
              <a:defRPr sz="3400">
                <a:solidFill>
                  <a:schemeClr val="accent4"/>
                </a:solidFill>
                <a:latin typeface="Oswald"/>
                <a:ea typeface="Oswald"/>
                <a:cs typeface="Oswald"/>
                <a:sym typeface="Oswa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3" name="Google Shape;63;p14"/>
          <p:cNvSpPr txBox="1">
            <a:spLocks noGrp="1"/>
          </p:cNvSpPr>
          <p:nvPr>
            <p:ph type="body" idx="6"/>
          </p:nvPr>
        </p:nvSpPr>
        <p:spPr>
          <a:xfrm>
            <a:off x="6251001" y="3536124"/>
            <a:ext cx="2033826" cy="333376"/>
          </a:xfrm>
          <a:prstGeom prst="rect">
            <a:avLst/>
          </a:prstGeom>
          <a:noFill/>
          <a:ln>
            <a:noFill/>
          </a:ln>
        </p:spPr>
        <p:txBody>
          <a:bodyPr spcFirstLastPara="1" wrap="square" lIns="68575" tIns="34275" rIns="68575" bIns="34275" anchor="t" anchorCtr="0">
            <a:normAutofit/>
          </a:bodyPr>
          <a:lstStyle>
            <a:lvl1pPr marL="457200" lvl="0" indent="-323850" algn="r">
              <a:lnSpc>
                <a:spcPct val="80000"/>
              </a:lnSpc>
              <a:spcBef>
                <a:spcPts val="800"/>
              </a:spcBef>
              <a:spcAft>
                <a:spcPts val="0"/>
              </a:spcAft>
              <a:buClr>
                <a:schemeClr val="accent4"/>
              </a:buClr>
              <a:buSzPts val="1500"/>
              <a:buChar char="•"/>
              <a:defRPr sz="1500">
                <a:solidFill>
                  <a:schemeClr val="accent4"/>
                </a:solidFill>
                <a:latin typeface="Calibri"/>
                <a:ea typeface="Calibri"/>
                <a:cs typeface="Calibri"/>
                <a:sym typeface="Calibri"/>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14"/>
          <p:cNvSpPr txBox="1">
            <a:spLocks noGrp="1"/>
          </p:cNvSpPr>
          <p:nvPr>
            <p:ph type="body" idx="7"/>
          </p:nvPr>
        </p:nvSpPr>
        <p:spPr>
          <a:xfrm>
            <a:off x="5577694" y="3455706"/>
            <a:ext cx="571501" cy="712871"/>
          </a:xfrm>
          <a:prstGeom prst="rect">
            <a:avLst/>
          </a:prstGeom>
          <a:noFill/>
          <a:ln>
            <a:noFill/>
          </a:ln>
        </p:spPr>
        <p:txBody>
          <a:bodyPr spcFirstLastPara="1" wrap="square" lIns="68575" tIns="34275" rIns="68575" bIns="34275" anchor="t" anchorCtr="0">
            <a:normAutofit/>
          </a:bodyPr>
          <a:lstStyle>
            <a:lvl1pPr marL="457200" lvl="0" indent="-444500" algn="l">
              <a:lnSpc>
                <a:spcPct val="100000"/>
              </a:lnSpc>
              <a:spcBef>
                <a:spcPts val="800"/>
              </a:spcBef>
              <a:spcAft>
                <a:spcPts val="0"/>
              </a:spcAft>
              <a:buClr>
                <a:schemeClr val="accent4"/>
              </a:buClr>
              <a:buSzPts val="3400"/>
              <a:buChar char="•"/>
              <a:defRPr sz="3400">
                <a:solidFill>
                  <a:schemeClr val="accent4"/>
                </a:solidFill>
                <a:latin typeface="Oswald"/>
                <a:ea typeface="Oswald"/>
                <a:cs typeface="Oswald"/>
                <a:sym typeface="Oswald"/>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900">
                <a:solidFill>
                  <a:srgbClr val="888888"/>
                </a:solidFill>
              </a:defRPr>
            </a:lvl1pPr>
            <a:lvl2pPr marL="0" lvl="1" indent="0" algn="r">
              <a:spcBef>
                <a:spcPts val="0"/>
              </a:spcBef>
              <a:buNone/>
              <a:defRPr sz="900">
                <a:solidFill>
                  <a:srgbClr val="888888"/>
                </a:solidFill>
              </a:defRPr>
            </a:lvl2pPr>
            <a:lvl3pPr marL="0" lvl="2" indent="0" algn="r">
              <a:spcBef>
                <a:spcPts val="0"/>
              </a:spcBef>
              <a:buNone/>
              <a:defRPr sz="900">
                <a:solidFill>
                  <a:srgbClr val="888888"/>
                </a:solidFill>
              </a:defRPr>
            </a:lvl3pPr>
            <a:lvl4pPr marL="0" lvl="3" indent="0" algn="r">
              <a:spcBef>
                <a:spcPts val="0"/>
              </a:spcBef>
              <a:buNone/>
              <a:defRPr sz="900">
                <a:solidFill>
                  <a:srgbClr val="888888"/>
                </a:solidFill>
              </a:defRPr>
            </a:lvl4pPr>
            <a:lvl5pPr marL="0" lvl="4" indent="0" algn="r">
              <a:spcBef>
                <a:spcPts val="0"/>
              </a:spcBef>
              <a:buNone/>
              <a:defRPr sz="900">
                <a:solidFill>
                  <a:srgbClr val="888888"/>
                </a:solidFill>
              </a:defRPr>
            </a:lvl5pPr>
            <a:lvl6pPr marL="0" lvl="5" indent="0" algn="r">
              <a:spcBef>
                <a:spcPts val="0"/>
              </a:spcBef>
              <a:buNone/>
              <a:defRPr sz="900">
                <a:solidFill>
                  <a:srgbClr val="888888"/>
                </a:solidFill>
              </a:defRPr>
            </a:lvl6pPr>
            <a:lvl7pPr marL="0" lvl="6" indent="0" algn="r">
              <a:spcBef>
                <a:spcPts val="0"/>
              </a:spcBef>
              <a:buNone/>
              <a:defRPr sz="900">
                <a:solidFill>
                  <a:srgbClr val="888888"/>
                </a:solidFill>
              </a:defRPr>
            </a:lvl7pPr>
            <a:lvl8pPr marL="0" lvl="7" indent="0" algn="r">
              <a:spcBef>
                <a:spcPts val="0"/>
              </a:spcBef>
              <a:buNone/>
              <a:defRPr sz="900">
                <a:solidFill>
                  <a:srgbClr val="888888"/>
                </a:solidFill>
              </a:defRPr>
            </a:lvl8pPr>
            <a:lvl9pPr marL="0" lvl="8" indent="0" algn="r">
              <a:spcBef>
                <a:spcPts val="0"/>
              </a:spcBef>
              <a:buNone/>
              <a:defRPr sz="900">
                <a:solidFill>
                  <a:srgbClr val="888888"/>
                </a:solidFill>
              </a:defRPr>
            </a:lvl9pPr>
          </a:lstStyle>
          <a:p>
            <a:pPr marL="0" lvl="0" indent="0" algn="r" rtl="0">
              <a:spcBef>
                <a:spcPts val="0"/>
              </a:spcBef>
              <a:spcAft>
                <a:spcPts val="0"/>
              </a:spcAft>
              <a:buNone/>
            </a:pPr>
            <a:fld id="{00000000-1234-1234-1234-123412341234}" type="slidenum">
              <a:rPr lang="en-GB"/>
              <a:t>‹#›</a:t>
            </a:fld>
            <a:endParaRPr/>
          </a:p>
        </p:txBody>
      </p:sp>
      <p:sp>
        <p:nvSpPr>
          <p:cNvPr id="66" name="Google Shape;66;p14"/>
          <p:cNvSpPr txBox="1">
            <a:spLocks noGrp="1"/>
          </p:cNvSpPr>
          <p:nvPr>
            <p:ph type="body" idx="8"/>
          </p:nvPr>
        </p:nvSpPr>
        <p:spPr>
          <a:xfrm>
            <a:off x="896674" y="3340841"/>
            <a:ext cx="2043098" cy="301369"/>
          </a:xfrm>
          <a:prstGeom prst="rect">
            <a:avLst/>
          </a:prstGeom>
          <a:noFill/>
          <a:ln>
            <a:noFill/>
          </a:ln>
        </p:spPr>
        <p:txBody>
          <a:bodyPr spcFirstLastPara="1" wrap="square" lIns="62225" tIns="62225" rIns="62225" bIns="62225" anchor="t" anchorCtr="0">
            <a:spAutoFit/>
          </a:bodyPr>
          <a:lstStyle>
            <a:lvl1pPr marL="457200" lvl="0" indent="-298450" algn="l">
              <a:lnSpc>
                <a:spcPct val="110000"/>
              </a:lnSpc>
              <a:spcBef>
                <a:spcPts val="800"/>
              </a:spcBef>
              <a:spcAft>
                <a:spcPts val="0"/>
              </a:spcAft>
              <a:buClr>
                <a:schemeClr val="accent5"/>
              </a:buClr>
              <a:buSzPts val="1100"/>
              <a:buChar char="•"/>
              <a:defRPr sz="1100" b="1">
                <a:solidFill>
                  <a:schemeClr val="accent5"/>
                </a:solidFill>
                <a:latin typeface="PT Sans Narrow"/>
                <a:ea typeface="PT Sans Narrow"/>
                <a:cs typeface="PT Sans Narrow"/>
                <a:sym typeface="PT Sans Narrow"/>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4"/>
          <p:cNvSpPr txBox="1">
            <a:spLocks noGrp="1"/>
          </p:cNvSpPr>
          <p:nvPr>
            <p:ph type="body" idx="9"/>
          </p:nvPr>
        </p:nvSpPr>
        <p:spPr>
          <a:xfrm>
            <a:off x="6247528" y="1450172"/>
            <a:ext cx="2037299" cy="547921"/>
          </a:xfrm>
          <a:prstGeom prst="rect">
            <a:avLst/>
          </a:prstGeom>
          <a:noFill/>
          <a:ln>
            <a:noFill/>
          </a:ln>
        </p:spPr>
        <p:txBody>
          <a:bodyPr spcFirstLastPara="1" wrap="square" lIns="68575" tIns="34275" rIns="68575" bIns="34275" anchor="t" anchorCtr="0">
            <a:noAutofit/>
          </a:bodyPr>
          <a:lstStyle>
            <a:lvl1pPr marL="457200" lvl="0" indent="-279400" algn="l">
              <a:lnSpc>
                <a:spcPct val="130000"/>
              </a:lnSpc>
              <a:spcBef>
                <a:spcPts val="800"/>
              </a:spcBef>
              <a:spcAft>
                <a:spcPts val="0"/>
              </a:spcAft>
              <a:buClr>
                <a:schemeClr val="accent6"/>
              </a:buClr>
              <a:buSzPts val="800"/>
              <a:buChar char="•"/>
              <a:defRPr sz="800">
                <a:solidFill>
                  <a:schemeClr val="accent6"/>
                </a:solidFill>
                <a:latin typeface="Calibri"/>
                <a:ea typeface="Calibri"/>
                <a:cs typeface="Calibri"/>
                <a:sym typeface="Calibri"/>
              </a:defRPr>
            </a:lvl1pPr>
            <a:lvl2pPr marL="914400" lvl="1"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2pPr>
            <a:lvl3pPr marL="1371600" lvl="2"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3pPr>
            <a:lvl4pPr marL="1828800" lvl="3"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4pPr>
            <a:lvl5pPr marL="2286000" lvl="4"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4"/>
          <p:cNvSpPr txBox="1">
            <a:spLocks noGrp="1"/>
          </p:cNvSpPr>
          <p:nvPr>
            <p:ph type="body" idx="13"/>
          </p:nvPr>
        </p:nvSpPr>
        <p:spPr>
          <a:xfrm>
            <a:off x="6247528" y="2664296"/>
            <a:ext cx="2037299" cy="547921"/>
          </a:xfrm>
          <a:prstGeom prst="rect">
            <a:avLst/>
          </a:prstGeom>
          <a:noFill/>
          <a:ln>
            <a:noFill/>
          </a:ln>
        </p:spPr>
        <p:txBody>
          <a:bodyPr spcFirstLastPara="1" wrap="square" lIns="68575" tIns="34275" rIns="68575" bIns="34275" anchor="t" anchorCtr="0">
            <a:noAutofit/>
          </a:bodyPr>
          <a:lstStyle>
            <a:lvl1pPr marL="457200" lvl="0" indent="-279400" algn="l">
              <a:lnSpc>
                <a:spcPct val="130000"/>
              </a:lnSpc>
              <a:spcBef>
                <a:spcPts val="800"/>
              </a:spcBef>
              <a:spcAft>
                <a:spcPts val="0"/>
              </a:spcAft>
              <a:buClr>
                <a:schemeClr val="accent6"/>
              </a:buClr>
              <a:buSzPts val="800"/>
              <a:buChar char="•"/>
              <a:defRPr sz="800">
                <a:solidFill>
                  <a:schemeClr val="accent6"/>
                </a:solidFill>
                <a:latin typeface="Calibri"/>
                <a:ea typeface="Calibri"/>
                <a:cs typeface="Calibri"/>
                <a:sym typeface="Calibri"/>
              </a:defRPr>
            </a:lvl1pPr>
            <a:lvl2pPr marL="914400" lvl="1"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2pPr>
            <a:lvl3pPr marL="1371600" lvl="2"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3pPr>
            <a:lvl4pPr marL="1828800" lvl="3"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4pPr>
            <a:lvl5pPr marL="2286000" lvl="4"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9" name="Google Shape;69;p14"/>
          <p:cNvSpPr txBox="1">
            <a:spLocks noGrp="1"/>
          </p:cNvSpPr>
          <p:nvPr>
            <p:ph type="body" idx="14"/>
          </p:nvPr>
        </p:nvSpPr>
        <p:spPr>
          <a:xfrm>
            <a:off x="6247528" y="3878420"/>
            <a:ext cx="2037299" cy="547921"/>
          </a:xfrm>
          <a:prstGeom prst="rect">
            <a:avLst/>
          </a:prstGeom>
          <a:noFill/>
          <a:ln>
            <a:noFill/>
          </a:ln>
        </p:spPr>
        <p:txBody>
          <a:bodyPr spcFirstLastPara="1" wrap="square" lIns="68575" tIns="34275" rIns="68575" bIns="34275" anchor="t" anchorCtr="0">
            <a:noAutofit/>
          </a:bodyPr>
          <a:lstStyle>
            <a:lvl1pPr marL="457200" lvl="0" indent="-279400" algn="l">
              <a:lnSpc>
                <a:spcPct val="130000"/>
              </a:lnSpc>
              <a:spcBef>
                <a:spcPts val="800"/>
              </a:spcBef>
              <a:spcAft>
                <a:spcPts val="0"/>
              </a:spcAft>
              <a:buClr>
                <a:schemeClr val="accent6"/>
              </a:buClr>
              <a:buSzPts val="800"/>
              <a:buChar char="•"/>
              <a:defRPr sz="800">
                <a:solidFill>
                  <a:schemeClr val="accent6"/>
                </a:solidFill>
                <a:latin typeface="Calibri"/>
                <a:ea typeface="Calibri"/>
                <a:cs typeface="Calibri"/>
                <a:sym typeface="Calibri"/>
              </a:defRPr>
            </a:lvl1pPr>
            <a:lvl2pPr marL="914400" lvl="1"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2pPr>
            <a:lvl3pPr marL="1371600" lvl="2"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3pPr>
            <a:lvl4pPr marL="1828800" lvl="3"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4pPr>
            <a:lvl5pPr marL="2286000" lvl="4"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 name="Google Shape;70;p14"/>
          <p:cNvSpPr txBox="1">
            <a:spLocks noGrp="1"/>
          </p:cNvSpPr>
          <p:nvPr>
            <p:ph type="body" idx="15"/>
          </p:nvPr>
        </p:nvSpPr>
        <p:spPr>
          <a:xfrm>
            <a:off x="1103566" y="3683280"/>
            <a:ext cx="2462741" cy="186220"/>
          </a:xfrm>
          <a:prstGeom prst="rect">
            <a:avLst/>
          </a:prstGeom>
          <a:noFill/>
          <a:ln>
            <a:noFill/>
          </a:ln>
        </p:spPr>
        <p:txBody>
          <a:bodyPr spcFirstLastPara="1" wrap="square" lIns="68575" tIns="34275" rIns="68575" bIns="34275" anchor="t" anchorCtr="0">
            <a:noAutofit/>
          </a:bodyPr>
          <a:lstStyle>
            <a:lvl1pPr marL="457200" lvl="0" indent="-279400" algn="l">
              <a:lnSpc>
                <a:spcPct val="130000"/>
              </a:lnSpc>
              <a:spcBef>
                <a:spcPts val="800"/>
              </a:spcBef>
              <a:spcAft>
                <a:spcPts val="0"/>
              </a:spcAft>
              <a:buClr>
                <a:schemeClr val="accent6"/>
              </a:buClr>
              <a:buSzPts val="800"/>
              <a:buChar char="•"/>
              <a:defRPr sz="800">
                <a:solidFill>
                  <a:schemeClr val="accent6"/>
                </a:solidFill>
                <a:latin typeface="Calibri"/>
                <a:ea typeface="Calibri"/>
                <a:cs typeface="Calibri"/>
                <a:sym typeface="Calibri"/>
              </a:defRPr>
            </a:lvl1pPr>
            <a:lvl2pPr marL="914400" lvl="1"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2pPr>
            <a:lvl3pPr marL="1371600" lvl="2"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3pPr>
            <a:lvl4pPr marL="1828800" lvl="3"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4pPr>
            <a:lvl5pPr marL="2286000" lvl="4"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Google Shape;71;p14"/>
          <p:cNvSpPr txBox="1">
            <a:spLocks noGrp="1"/>
          </p:cNvSpPr>
          <p:nvPr>
            <p:ph type="body" idx="16"/>
          </p:nvPr>
        </p:nvSpPr>
        <p:spPr>
          <a:xfrm>
            <a:off x="1103566" y="3860687"/>
            <a:ext cx="2462741" cy="186220"/>
          </a:xfrm>
          <a:prstGeom prst="rect">
            <a:avLst/>
          </a:prstGeom>
          <a:noFill/>
          <a:ln>
            <a:noFill/>
          </a:ln>
        </p:spPr>
        <p:txBody>
          <a:bodyPr spcFirstLastPara="1" wrap="square" lIns="68575" tIns="34275" rIns="68575" bIns="34275" anchor="t" anchorCtr="0">
            <a:noAutofit/>
          </a:bodyPr>
          <a:lstStyle>
            <a:lvl1pPr marL="457200" lvl="0" indent="-279400" algn="l">
              <a:lnSpc>
                <a:spcPct val="130000"/>
              </a:lnSpc>
              <a:spcBef>
                <a:spcPts val="800"/>
              </a:spcBef>
              <a:spcAft>
                <a:spcPts val="0"/>
              </a:spcAft>
              <a:buClr>
                <a:schemeClr val="accent6"/>
              </a:buClr>
              <a:buSzPts val="800"/>
              <a:buChar char="•"/>
              <a:defRPr sz="800">
                <a:solidFill>
                  <a:schemeClr val="accent6"/>
                </a:solidFill>
                <a:latin typeface="Calibri"/>
                <a:ea typeface="Calibri"/>
                <a:cs typeface="Calibri"/>
                <a:sym typeface="Calibri"/>
              </a:defRPr>
            </a:lvl1pPr>
            <a:lvl2pPr marL="914400" lvl="1"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2pPr>
            <a:lvl3pPr marL="1371600" lvl="2"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3pPr>
            <a:lvl4pPr marL="1828800" lvl="3"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4pPr>
            <a:lvl5pPr marL="2286000" lvl="4" indent="-273050" algn="l">
              <a:lnSpc>
                <a:spcPct val="100000"/>
              </a:lnSpc>
              <a:spcBef>
                <a:spcPts val="400"/>
              </a:spcBef>
              <a:spcAft>
                <a:spcPts val="0"/>
              </a:spcAft>
              <a:buClr>
                <a:schemeClr val="accent6"/>
              </a:buClr>
              <a:buSzPts val="700"/>
              <a:buChar char="•"/>
              <a:defRPr sz="700">
                <a:solidFill>
                  <a:schemeClr val="accent6"/>
                </a:solidFill>
                <a:latin typeface="Calibri"/>
                <a:ea typeface="Calibri"/>
                <a:cs typeface="Calibri"/>
                <a:sym typeface="Calibri"/>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2" name="Google Shape;8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vsnittsrubrik" type="secHead">
  <p:cSld name="SECTION_HEADER">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6" name="Google Shape;86;p17"/>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7" name="Google Shape;87;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vå delar" type="twoObj">
  <p:cSld name="TWO_OBJECTS">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8"/>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 name="Google Shape;93;p18"/>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6" name="Google Shape;96;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Jämförelse" type="twoTxTwoObj">
  <p:cSld name="TWO_OBJECTS_WITH_TEXT">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0" name="Google Shape;100;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2" name="Google Shape;102;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ndast rubrik" type="titleOnly">
  <p:cSld name="TITLE_ONLY">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9" name="Google Shape;109;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om" type="blank">
  <p:cSld name="BLANK">
    <p:spTree>
      <p:nvGrpSpPr>
        <p:cNvPr id="1" name="Shape 111"/>
        <p:cNvGrpSpPr/>
        <p:nvPr/>
      </p:nvGrpSpPr>
      <p:grpSpPr>
        <a:xfrm>
          <a:off x="0" y="0"/>
          <a:ext cx="0" cy="0"/>
          <a:chOff x="0" y="0"/>
          <a:chExt cx="0" cy="0"/>
        </a:xfrm>
      </p:grpSpPr>
      <p:sp>
        <p:nvSpPr>
          <p:cNvPr id="112" name="Google Shape;112;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3" name="Google Shape;113;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4" name="Google Shape;114;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med bildtext" type="objTx">
  <p:cSld name="OBJECT_WITH_CAPTION_TEXT">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7" name="Google Shape;117;p22"/>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18" name="Google Shape;118;p22"/>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9" name="Google Shape;119;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0" name="Google Shape;120;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1" name="Google Shape;121;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ld med bildtext" type="picTx">
  <p:cSld name="PICTURE_WITH_CAPTION_TEXT">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4" name="Google Shape;124;p23"/>
          <p:cNvSpPr>
            <a:spLocks noGrp="1"/>
          </p:cNvSpPr>
          <p:nvPr>
            <p:ph type="pic" idx="2"/>
          </p:nvPr>
        </p:nvSpPr>
        <p:spPr>
          <a:xfrm>
            <a:off x="3887391" y="740569"/>
            <a:ext cx="4629150" cy="3655219"/>
          </a:xfrm>
          <a:prstGeom prst="rect">
            <a:avLst/>
          </a:prstGeom>
          <a:noFill/>
          <a:ln>
            <a:noFill/>
          </a:ln>
        </p:spPr>
      </p:sp>
      <p:sp>
        <p:nvSpPr>
          <p:cNvPr id="125" name="Google Shape;125;p23"/>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6" name="Google Shape;12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7" name="Google Shape;12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8" name="Google Shape;12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ubrik och lodrät text" type="vertTx">
  <p:cSld name="VERTICAL_TEXT">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1" name="Google Shape;131;p2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2" name="Google Shape;13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4" name="Google Shape;13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odrät rubrik och text" type="vertTitleAndTx">
  <p:cSld name="VERTICAL_TITLE_AND_VERTICAL_TEXT">
    <p:spTree>
      <p:nvGrpSpPr>
        <p:cNvPr id="1" name="Shape 135"/>
        <p:cNvGrpSpPr/>
        <p:nvPr/>
      </p:nvGrpSpPr>
      <p:grpSpPr>
        <a:xfrm>
          <a:off x="0" y="0"/>
          <a:ext cx="0" cy="0"/>
          <a:chOff x="0" y="0"/>
          <a:chExt cx="0" cy="0"/>
        </a:xfrm>
      </p:grpSpPr>
      <p:sp>
        <p:nvSpPr>
          <p:cNvPr id="136" name="Google Shape;136;p25"/>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7" name="Google Shape;137;p25"/>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8" name="Google Shape;138;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hyperlink" Target="https://www.linkedin.com/feed/update/urn:li:activity:690254493538466201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pSp>
        <p:nvGrpSpPr>
          <p:cNvPr id="145" name="Google Shape;145;p26"/>
          <p:cNvGrpSpPr/>
          <p:nvPr/>
        </p:nvGrpSpPr>
        <p:grpSpPr>
          <a:xfrm>
            <a:off x="0" y="-18675"/>
            <a:ext cx="9179800" cy="5162250"/>
            <a:chOff x="0" y="-18675"/>
            <a:chExt cx="9179800" cy="5162250"/>
          </a:xfrm>
        </p:grpSpPr>
        <p:sp>
          <p:nvSpPr>
            <p:cNvPr id="146" name="Google Shape;146;p26"/>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6"/>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9" name="Google Shape;149;p26"/>
          <p:cNvPicPr preferRelativeResize="0"/>
          <p:nvPr/>
        </p:nvPicPr>
        <p:blipFill>
          <a:blip r:embed="rId3">
            <a:alphaModFix/>
          </a:blip>
          <a:stretch>
            <a:fillRect/>
          </a:stretch>
        </p:blipFill>
        <p:spPr>
          <a:xfrm>
            <a:off x="384200" y="387540"/>
            <a:ext cx="3061325" cy="4287300"/>
          </a:xfrm>
          <a:prstGeom prst="rect">
            <a:avLst/>
          </a:prstGeom>
          <a:noFill/>
          <a:ln>
            <a:noFill/>
          </a:ln>
        </p:spPr>
      </p:pic>
      <p:sp>
        <p:nvSpPr>
          <p:cNvPr id="150" name="Google Shape;150;p26"/>
          <p:cNvSpPr txBox="1"/>
          <p:nvPr/>
        </p:nvSpPr>
        <p:spPr>
          <a:xfrm>
            <a:off x="3811289" y="2513131"/>
            <a:ext cx="4906772" cy="60417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spc="300" dirty="0">
                <a:latin typeface="Roboto"/>
                <a:ea typeface="Roboto"/>
                <a:cs typeface="Roboto"/>
                <a:sym typeface="Roboto"/>
              </a:rPr>
              <a:t>OUR PACKAGING TRANSFORMATION JOURNEY</a:t>
            </a:r>
            <a:endParaRPr sz="1800" spc="300" dirty="0">
              <a:latin typeface="Roboto"/>
              <a:ea typeface="Roboto"/>
              <a:cs typeface="Roboto"/>
              <a:sym typeface="Roboto"/>
            </a:endParaRPr>
          </a:p>
        </p:txBody>
      </p:sp>
      <p:pic>
        <p:nvPicPr>
          <p:cNvPr id="151" name="Google Shape;151;p26"/>
          <p:cNvPicPr preferRelativeResize="0"/>
          <p:nvPr/>
        </p:nvPicPr>
        <p:blipFill>
          <a:blip r:embed="rId4">
            <a:alphaModFix/>
          </a:blip>
          <a:stretch>
            <a:fillRect/>
          </a:stretch>
        </p:blipFill>
        <p:spPr>
          <a:xfrm>
            <a:off x="5719468" y="1634656"/>
            <a:ext cx="1090464" cy="393250"/>
          </a:xfrm>
          <a:prstGeom prst="rect">
            <a:avLst/>
          </a:prstGeom>
          <a:noFill/>
          <a:ln>
            <a:noFill/>
          </a:ln>
        </p:spPr>
      </p:pic>
      <p:sp>
        <p:nvSpPr>
          <p:cNvPr id="152" name="Google Shape;152;p26"/>
          <p:cNvSpPr txBox="1"/>
          <p:nvPr/>
        </p:nvSpPr>
        <p:spPr>
          <a:xfrm>
            <a:off x="3377991" y="3873165"/>
            <a:ext cx="56985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Roboto Thin"/>
                <a:ea typeface="Roboto Thin"/>
                <a:cs typeface="Roboto Thin"/>
                <a:sym typeface="Roboto Thin"/>
              </a:rPr>
              <a:t>Global Packed Summit</a:t>
            </a:r>
          </a:p>
          <a:p>
            <a:pPr marL="0" lvl="0" indent="0" algn="ctr" rtl="0">
              <a:spcBef>
                <a:spcPts val="0"/>
              </a:spcBef>
              <a:spcAft>
                <a:spcPts val="0"/>
              </a:spcAft>
              <a:buNone/>
            </a:pPr>
            <a:r>
              <a:rPr lang="en-GB" dirty="0">
                <a:latin typeface="Roboto Thin"/>
                <a:ea typeface="Roboto Thin"/>
                <a:cs typeface="Roboto Thin"/>
                <a:sym typeface="Roboto Thin"/>
              </a:rPr>
              <a:t>2022-05-24</a:t>
            </a:r>
            <a:endParaRPr dirty="0">
              <a:latin typeface="Roboto Thin"/>
              <a:ea typeface="Roboto Thin"/>
              <a:cs typeface="Roboto Thin"/>
              <a:sym typeface="Roboto Thin"/>
            </a:endParaRPr>
          </a:p>
        </p:txBody>
      </p:sp>
      <p:sp>
        <p:nvSpPr>
          <p:cNvPr id="153" name="Google Shape;153;p26"/>
          <p:cNvSpPr txBox="1"/>
          <p:nvPr/>
        </p:nvSpPr>
        <p:spPr>
          <a:xfrm>
            <a:off x="3507366" y="3353415"/>
            <a:ext cx="56985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dirty="0">
                <a:latin typeface="Roboto Light"/>
                <a:ea typeface="Roboto Light"/>
                <a:cs typeface="Roboto Light"/>
                <a:sym typeface="Roboto Light"/>
              </a:rPr>
              <a:t>Caroline Thunstedt CEO</a:t>
            </a:r>
            <a:endParaRPr dirty="0">
              <a:latin typeface="Roboto Light"/>
              <a:ea typeface="Roboto Light"/>
              <a:cs typeface="Roboto Light"/>
              <a:sym typeface="Roboto Light"/>
            </a:endParaRPr>
          </a:p>
          <a:p>
            <a:pPr marL="0" lvl="0" indent="0" algn="ctr" rtl="0">
              <a:spcBef>
                <a:spcPts val="0"/>
              </a:spcBef>
              <a:spcAft>
                <a:spcPts val="0"/>
              </a:spcAft>
              <a:buNone/>
            </a:pPr>
            <a:r>
              <a:rPr lang="en-GB" dirty="0">
                <a:latin typeface="Roboto Light"/>
                <a:ea typeface="Roboto Light"/>
                <a:cs typeface="Roboto Light"/>
                <a:sym typeface="Roboto Light"/>
              </a:rPr>
              <a:t>Anna Agardh Sustainability Manager</a:t>
            </a:r>
            <a:endParaRPr dirty="0">
              <a:latin typeface="Roboto Light"/>
              <a:ea typeface="Roboto Light"/>
              <a:cs typeface="Roboto Light"/>
              <a:sym typeface="Robot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7"/>
          <p:cNvPicPr preferRelativeResize="0"/>
          <p:nvPr/>
        </p:nvPicPr>
        <p:blipFill rotWithShape="1">
          <a:blip r:embed="rId3">
            <a:alphaModFix/>
          </a:blip>
          <a:srcRect t="5919" b="9877"/>
          <a:stretch/>
        </p:blipFill>
        <p:spPr>
          <a:xfrm>
            <a:off x="0" y="11976"/>
            <a:ext cx="9144003" cy="5131523"/>
          </a:xfrm>
          <a:prstGeom prst="rect">
            <a:avLst/>
          </a:prstGeom>
          <a:noFill/>
          <a:ln>
            <a:noFill/>
          </a:ln>
        </p:spPr>
      </p:pic>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3" name="Google Shape;303;p38"/>
          <p:cNvGrpSpPr/>
          <p:nvPr/>
        </p:nvGrpSpPr>
        <p:grpSpPr>
          <a:xfrm>
            <a:off x="0" y="-18675"/>
            <a:ext cx="9179800" cy="5162250"/>
            <a:chOff x="0" y="-18675"/>
            <a:chExt cx="9179800" cy="5162250"/>
          </a:xfrm>
        </p:grpSpPr>
        <p:sp>
          <p:nvSpPr>
            <p:cNvPr id="304" name="Google Shape;304;p38"/>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8"/>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8"/>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 name="Google Shape;307;p38"/>
          <p:cNvPicPr preferRelativeResize="0"/>
          <p:nvPr/>
        </p:nvPicPr>
        <p:blipFill>
          <a:blip r:embed="rId3">
            <a:alphaModFix/>
          </a:blip>
          <a:stretch>
            <a:fillRect/>
          </a:stretch>
        </p:blipFill>
        <p:spPr>
          <a:xfrm>
            <a:off x="579300" y="592825"/>
            <a:ext cx="8564700" cy="39392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330" name="Google Shape;330;p40"/>
          <p:cNvGrpSpPr/>
          <p:nvPr/>
        </p:nvGrpSpPr>
        <p:grpSpPr>
          <a:xfrm>
            <a:off x="0" y="-18675"/>
            <a:ext cx="9179800" cy="5162250"/>
            <a:chOff x="0" y="-18675"/>
            <a:chExt cx="9179800" cy="5162250"/>
          </a:xfrm>
        </p:grpSpPr>
        <p:sp>
          <p:nvSpPr>
            <p:cNvPr id="331" name="Google Shape;331;p40"/>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40"/>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LIPSTICK MATTE &amp; CREME</a:t>
            </a:r>
            <a:endParaRPr sz="2100" spc="300" dirty="0">
              <a:latin typeface="Roboto"/>
              <a:ea typeface="Roboto"/>
              <a:cs typeface="Roboto"/>
              <a:sym typeface="Roboto"/>
            </a:endParaRPr>
          </a:p>
        </p:txBody>
      </p:sp>
      <p:pic>
        <p:nvPicPr>
          <p:cNvPr id="335" name="Google Shape;335;p40"/>
          <p:cNvPicPr preferRelativeResize="0"/>
          <p:nvPr/>
        </p:nvPicPr>
        <p:blipFill>
          <a:blip r:embed="rId3">
            <a:alphaModFix/>
          </a:blip>
          <a:stretch>
            <a:fillRect/>
          </a:stretch>
        </p:blipFill>
        <p:spPr>
          <a:xfrm>
            <a:off x="2081525" y="1379250"/>
            <a:ext cx="2066001" cy="2754652"/>
          </a:xfrm>
          <a:prstGeom prst="rect">
            <a:avLst/>
          </a:prstGeom>
          <a:noFill/>
          <a:ln>
            <a:noFill/>
          </a:ln>
        </p:spPr>
      </p:pic>
      <p:pic>
        <p:nvPicPr>
          <p:cNvPr id="336" name="Google Shape;336;p40"/>
          <p:cNvPicPr preferRelativeResize="0"/>
          <p:nvPr/>
        </p:nvPicPr>
        <p:blipFill rotWithShape="1">
          <a:blip r:embed="rId4">
            <a:alphaModFix/>
          </a:blip>
          <a:srcRect l="18127" t="8088" r="22613"/>
          <a:stretch/>
        </p:blipFill>
        <p:spPr>
          <a:xfrm>
            <a:off x="4518550" y="1340675"/>
            <a:ext cx="1977570" cy="3067051"/>
          </a:xfrm>
          <a:prstGeom prst="rect">
            <a:avLst/>
          </a:prstGeom>
          <a:noFill/>
          <a:ln>
            <a:noFill/>
          </a:ln>
        </p:spPr>
      </p:pic>
      <p:sp>
        <p:nvSpPr>
          <p:cNvPr id="337" name="Google Shape;337;p40"/>
          <p:cNvSpPr/>
          <p:nvPr/>
        </p:nvSpPr>
        <p:spPr>
          <a:xfrm>
            <a:off x="3749900" y="2480275"/>
            <a:ext cx="900000" cy="400200"/>
          </a:xfrm>
          <a:prstGeom prst="rightArrow">
            <a:avLst>
              <a:gd name="adj1" fmla="val 50000"/>
              <a:gd name="adj2" fmla="val 50000"/>
            </a:avLst>
          </a:prstGeom>
          <a:solidFill>
            <a:srgbClr val="E2E0DF">
              <a:alpha val="9608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8" name="Google Shape;338;p40"/>
          <p:cNvPicPr preferRelativeResize="0"/>
          <p:nvPr/>
        </p:nvPicPr>
        <p:blipFill>
          <a:blip r:embed="rId5">
            <a:alphaModFix/>
          </a:blip>
          <a:stretch>
            <a:fillRect/>
          </a:stretch>
        </p:blipFill>
        <p:spPr>
          <a:xfrm>
            <a:off x="6265975" y="1485202"/>
            <a:ext cx="2700850" cy="2154500"/>
          </a:xfrm>
          <a:prstGeom prst="rect">
            <a:avLst/>
          </a:prstGeom>
          <a:noFill/>
          <a:ln>
            <a:noFill/>
          </a:ln>
        </p:spPr>
      </p:pic>
      <p:pic>
        <p:nvPicPr>
          <p:cNvPr id="339" name="Google Shape;339;p40"/>
          <p:cNvPicPr preferRelativeResize="0"/>
          <p:nvPr/>
        </p:nvPicPr>
        <p:blipFill>
          <a:blip r:embed="rId6">
            <a:alphaModFix/>
          </a:blip>
          <a:stretch>
            <a:fillRect/>
          </a:stretch>
        </p:blipFill>
        <p:spPr>
          <a:xfrm>
            <a:off x="515925" y="1866073"/>
            <a:ext cx="1977575" cy="1161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41"/>
          <p:cNvGrpSpPr/>
          <p:nvPr/>
        </p:nvGrpSpPr>
        <p:grpSpPr>
          <a:xfrm>
            <a:off x="0" y="-18675"/>
            <a:ext cx="9179800" cy="5162250"/>
            <a:chOff x="0" y="-18675"/>
            <a:chExt cx="9179800" cy="5162250"/>
          </a:xfrm>
        </p:grpSpPr>
        <p:sp>
          <p:nvSpPr>
            <p:cNvPr id="345" name="Google Shape;345;p41"/>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1"/>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1"/>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41"/>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LIQUID</a:t>
            </a:r>
            <a:r>
              <a:rPr lang="en-GB" sz="2100" dirty="0">
                <a:latin typeface="Roboto"/>
                <a:ea typeface="Roboto"/>
                <a:cs typeface="Roboto"/>
                <a:sym typeface="Roboto"/>
              </a:rPr>
              <a:t> </a:t>
            </a:r>
            <a:r>
              <a:rPr lang="en-GB" sz="2100" spc="300" dirty="0">
                <a:latin typeface="Roboto"/>
                <a:ea typeface="Roboto"/>
                <a:cs typeface="Roboto"/>
                <a:sym typeface="Roboto"/>
              </a:rPr>
              <a:t>FOUNDATION</a:t>
            </a:r>
            <a:endParaRPr sz="2100" spc="300" dirty="0">
              <a:latin typeface="Roboto"/>
              <a:ea typeface="Roboto"/>
              <a:cs typeface="Roboto"/>
              <a:sym typeface="Roboto"/>
            </a:endParaRPr>
          </a:p>
        </p:txBody>
      </p:sp>
      <p:pic>
        <p:nvPicPr>
          <p:cNvPr id="349" name="Google Shape;349;p41"/>
          <p:cNvPicPr preferRelativeResize="0"/>
          <p:nvPr/>
        </p:nvPicPr>
        <p:blipFill>
          <a:blip r:embed="rId3">
            <a:alphaModFix/>
          </a:blip>
          <a:stretch>
            <a:fillRect/>
          </a:stretch>
        </p:blipFill>
        <p:spPr>
          <a:xfrm>
            <a:off x="1833025" y="893875"/>
            <a:ext cx="2783101" cy="3710802"/>
          </a:xfrm>
          <a:prstGeom prst="rect">
            <a:avLst/>
          </a:prstGeom>
          <a:noFill/>
          <a:ln>
            <a:noFill/>
          </a:ln>
        </p:spPr>
      </p:pic>
      <p:pic>
        <p:nvPicPr>
          <p:cNvPr id="350" name="Google Shape;350;p41"/>
          <p:cNvPicPr preferRelativeResize="0"/>
          <p:nvPr/>
        </p:nvPicPr>
        <p:blipFill>
          <a:blip r:embed="rId4">
            <a:alphaModFix/>
          </a:blip>
          <a:stretch>
            <a:fillRect/>
          </a:stretch>
        </p:blipFill>
        <p:spPr>
          <a:xfrm>
            <a:off x="4495800" y="1686101"/>
            <a:ext cx="2280424" cy="2280424"/>
          </a:xfrm>
          <a:prstGeom prst="rect">
            <a:avLst/>
          </a:prstGeom>
          <a:noFill/>
          <a:ln>
            <a:noFill/>
          </a:ln>
        </p:spPr>
      </p:pic>
      <p:sp>
        <p:nvSpPr>
          <p:cNvPr id="351" name="Google Shape;351;p41"/>
          <p:cNvSpPr/>
          <p:nvPr/>
        </p:nvSpPr>
        <p:spPr>
          <a:xfrm>
            <a:off x="4054700" y="2480275"/>
            <a:ext cx="900000" cy="400200"/>
          </a:xfrm>
          <a:prstGeom prst="rightArrow">
            <a:avLst>
              <a:gd name="adj1" fmla="val 50000"/>
              <a:gd name="adj2" fmla="val 50000"/>
            </a:avLst>
          </a:prstGeom>
          <a:solidFill>
            <a:srgbClr val="E2E0DF">
              <a:alpha val="9608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p41"/>
          <p:cNvPicPr preferRelativeResize="0"/>
          <p:nvPr/>
        </p:nvPicPr>
        <p:blipFill>
          <a:blip r:embed="rId5">
            <a:alphaModFix/>
          </a:blip>
          <a:stretch>
            <a:fillRect/>
          </a:stretch>
        </p:blipFill>
        <p:spPr>
          <a:xfrm>
            <a:off x="432375" y="2011073"/>
            <a:ext cx="2431125" cy="1256081"/>
          </a:xfrm>
          <a:prstGeom prst="rect">
            <a:avLst/>
          </a:prstGeom>
          <a:noFill/>
          <a:ln>
            <a:noFill/>
          </a:ln>
        </p:spPr>
      </p:pic>
      <p:sp>
        <p:nvSpPr>
          <p:cNvPr id="353" name="Google Shape;353;p41"/>
          <p:cNvSpPr txBox="1"/>
          <p:nvPr/>
        </p:nvSpPr>
        <p:spPr>
          <a:xfrm>
            <a:off x="6284224" y="1535725"/>
            <a:ext cx="2467375" cy="2679678"/>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Roboto Light"/>
              <a:buChar char="●"/>
            </a:pPr>
            <a:r>
              <a:rPr lang="en-GB" dirty="0">
                <a:latin typeface="Roboto Light"/>
                <a:ea typeface="Roboto Light"/>
                <a:cs typeface="Roboto Light"/>
                <a:sym typeface="Roboto Light"/>
              </a:rPr>
              <a:t>Packaging made in Italy</a:t>
            </a:r>
            <a:endParaRPr dirty="0">
              <a:latin typeface="Roboto Light"/>
              <a:ea typeface="Roboto Light"/>
              <a:cs typeface="Roboto Light"/>
              <a:sym typeface="Roboto Light"/>
            </a:endParaRPr>
          </a:p>
          <a:p>
            <a:pPr marL="457200" lvl="0" indent="-317500" algn="l" rtl="0">
              <a:lnSpc>
                <a:spcPct val="115000"/>
              </a:lnSpc>
              <a:spcBef>
                <a:spcPts val="1000"/>
              </a:spcBef>
              <a:spcAft>
                <a:spcPts val="0"/>
              </a:spcAft>
              <a:buSzPts val="1400"/>
              <a:buFont typeface="Roboto Light"/>
              <a:buChar char="●"/>
            </a:pPr>
            <a:r>
              <a:rPr lang="en-GB" dirty="0">
                <a:latin typeface="Roboto Light"/>
                <a:ea typeface="Roboto Light"/>
                <a:cs typeface="Roboto Light"/>
                <a:sym typeface="Roboto Light"/>
              </a:rPr>
              <a:t>Less material, reduced weight by 25 %, same volume</a:t>
            </a:r>
            <a:endParaRPr dirty="0">
              <a:latin typeface="Roboto Light"/>
              <a:ea typeface="Roboto Light"/>
              <a:cs typeface="Roboto Light"/>
              <a:sym typeface="Roboto Light"/>
            </a:endParaRPr>
          </a:p>
          <a:p>
            <a:pPr marL="457200" lvl="0" indent="-317500" algn="l" rtl="0">
              <a:lnSpc>
                <a:spcPct val="115000"/>
              </a:lnSpc>
              <a:spcBef>
                <a:spcPts val="1000"/>
              </a:spcBef>
              <a:spcAft>
                <a:spcPts val="0"/>
              </a:spcAft>
              <a:buSzPts val="1400"/>
              <a:buFont typeface="Roboto Light"/>
              <a:buChar char="●"/>
            </a:pPr>
            <a:r>
              <a:rPr lang="en-GB" dirty="0">
                <a:latin typeface="Roboto Light"/>
                <a:ea typeface="Roboto Light"/>
                <a:cs typeface="Roboto Light"/>
                <a:sym typeface="Roboto Light"/>
              </a:rPr>
              <a:t>Improved recyclability</a:t>
            </a:r>
            <a:endParaRPr dirty="0">
              <a:latin typeface="Roboto Light"/>
              <a:ea typeface="Roboto Light"/>
              <a:cs typeface="Roboto Light"/>
              <a:sym typeface="Roboto Light"/>
            </a:endParaRPr>
          </a:p>
          <a:p>
            <a:pPr marL="457200" lvl="0" indent="-317500" algn="l" rtl="0">
              <a:lnSpc>
                <a:spcPct val="115000"/>
              </a:lnSpc>
              <a:spcBef>
                <a:spcPts val="1000"/>
              </a:spcBef>
              <a:spcAft>
                <a:spcPts val="1000"/>
              </a:spcAft>
              <a:buSzPts val="1400"/>
              <a:buFont typeface="Roboto Light"/>
              <a:buChar char="●"/>
            </a:pPr>
            <a:r>
              <a:rPr lang="en-GB" dirty="0">
                <a:latin typeface="Roboto Light"/>
                <a:ea typeface="Roboto Light"/>
                <a:cs typeface="Roboto Light"/>
                <a:sym typeface="Roboto Light"/>
              </a:rPr>
              <a:t>Outer carton in FSC-paper</a:t>
            </a:r>
            <a:endParaRPr dirty="0">
              <a:latin typeface="Roboto Light"/>
              <a:ea typeface="Roboto Light"/>
              <a:cs typeface="Roboto Light"/>
              <a:sym typeface="Robo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grpSp>
        <p:nvGrpSpPr>
          <p:cNvPr id="358" name="Google Shape;358;p42"/>
          <p:cNvGrpSpPr/>
          <p:nvPr/>
        </p:nvGrpSpPr>
        <p:grpSpPr>
          <a:xfrm>
            <a:off x="0" y="-18675"/>
            <a:ext cx="9179800" cy="5162250"/>
            <a:chOff x="0" y="-18675"/>
            <a:chExt cx="9179800" cy="5162250"/>
          </a:xfrm>
        </p:grpSpPr>
        <p:sp>
          <p:nvSpPr>
            <p:cNvPr id="359" name="Google Shape;359;p42"/>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2"/>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2"/>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42"/>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BRONZER &amp; BLUSH</a:t>
            </a:r>
            <a:endParaRPr sz="2100" spc="300" dirty="0">
              <a:latin typeface="Roboto"/>
              <a:ea typeface="Roboto"/>
              <a:cs typeface="Roboto"/>
              <a:sym typeface="Roboto"/>
            </a:endParaRPr>
          </a:p>
        </p:txBody>
      </p:sp>
      <p:pic>
        <p:nvPicPr>
          <p:cNvPr id="363" name="Google Shape;363;p42"/>
          <p:cNvPicPr preferRelativeResize="0"/>
          <p:nvPr/>
        </p:nvPicPr>
        <p:blipFill>
          <a:blip r:embed="rId3">
            <a:alphaModFix/>
          </a:blip>
          <a:stretch>
            <a:fillRect/>
          </a:stretch>
        </p:blipFill>
        <p:spPr>
          <a:xfrm>
            <a:off x="2244725" y="1424500"/>
            <a:ext cx="2127249" cy="2127249"/>
          </a:xfrm>
          <a:prstGeom prst="rect">
            <a:avLst/>
          </a:prstGeom>
          <a:noFill/>
          <a:ln>
            <a:noFill/>
          </a:ln>
        </p:spPr>
      </p:pic>
      <p:sp>
        <p:nvSpPr>
          <p:cNvPr id="364" name="Google Shape;364;p42"/>
          <p:cNvSpPr/>
          <p:nvPr/>
        </p:nvSpPr>
        <p:spPr>
          <a:xfrm>
            <a:off x="4130900" y="2480275"/>
            <a:ext cx="900000" cy="400200"/>
          </a:xfrm>
          <a:prstGeom prst="rightArrow">
            <a:avLst>
              <a:gd name="adj1" fmla="val 50000"/>
              <a:gd name="adj2" fmla="val 50000"/>
            </a:avLst>
          </a:prstGeom>
          <a:solidFill>
            <a:srgbClr val="E2E0DF">
              <a:alpha val="9608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5" name="Google Shape;365;p42"/>
          <p:cNvPicPr preferRelativeResize="0"/>
          <p:nvPr/>
        </p:nvPicPr>
        <p:blipFill>
          <a:blip r:embed="rId4">
            <a:alphaModFix/>
          </a:blip>
          <a:stretch>
            <a:fillRect/>
          </a:stretch>
        </p:blipFill>
        <p:spPr>
          <a:xfrm>
            <a:off x="417998" y="2123848"/>
            <a:ext cx="2262096" cy="1247775"/>
          </a:xfrm>
          <a:prstGeom prst="rect">
            <a:avLst/>
          </a:prstGeom>
          <a:noFill/>
          <a:ln>
            <a:noFill/>
          </a:ln>
        </p:spPr>
      </p:pic>
      <p:pic>
        <p:nvPicPr>
          <p:cNvPr id="366" name="Google Shape;366;p42"/>
          <p:cNvPicPr preferRelativeResize="0"/>
          <p:nvPr/>
        </p:nvPicPr>
        <p:blipFill>
          <a:blip r:embed="rId5">
            <a:alphaModFix/>
          </a:blip>
          <a:stretch>
            <a:fillRect/>
          </a:stretch>
        </p:blipFill>
        <p:spPr>
          <a:xfrm>
            <a:off x="5169550" y="-838262"/>
            <a:ext cx="3410024" cy="3410024"/>
          </a:xfrm>
          <a:prstGeom prst="rect">
            <a:avLst/>
          </a:prstGeom>
          <a:noFill/>
          <a:ln>
            <a:noFill/>
          </a:ln>
        </p:spPr>
      </p:pic>
      <p:pic>
        <p:nvPicPr>
          <p:cNvPr id="367" name="Google Shape;367;p42"/>
          <p:cNvPicPr preferRelativeResize="0"/>
          <p:nvPr/>
        </p:nvPicPr>
        <p:blipFill>
          <a:blip r:embed="rId6">
            <a:alphaModFix/>
          </a:blip>
          <a:stretch>
            <a:fillRect/>
          </a:stretch>
        </p:blipFill>
        <p:spPr>
          <a:xfrm>
            <a:off x="5252150" y="2040000"/>
            <a:ext cx="3410024" cy="22686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pSp>
        <p:nvGrpSpPr>
          <p:cNvPr id="372" name="Google Shape;372;p43"/>
          <p:cNvGrpSpPr/>
          <p:nvPr/>
        </p:nvGrpSpPr>
        <p:grpSpPr>
          <a:xfrm>
            <a:off x="0" y="-18675"/>
            <a:ext cx="9179800" cy="5162250"/>
            <a:chOff x="0" y="-18675"/>
            <a:chExt cx="9179800" cy="5162250"/>
          </a:xfrm>
        </p:grpSpPr>
        <p:sp>
          <p:nvSpPr>
            <p:cNvPr id="373" name="Google Shape;373;p43"/>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3"/>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3"/>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43"/>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SINGLE EYESHADOW</a:t>
            </a:r>
            <a:endParaRPr sz="2100" spc="300" dirty="0">
              <a:latin typeface="Roboto"/>
              <a:ea typeface="Roboto"/>
              <a:cs typeface="Roboto"/>
              <a:sym typeface="Roboto"/>
            </a:endParaRPr>
          </a:p>
        </p:txBody>
      </p:sp>
      <p:pic>
        <p:nvPicPr>
          <p:cNvPr id="377" name="Google Shape;377;p43"/>
          <p:cNvPicPr preferRelativeResize="0"/>
          <p:nvPr/>
        </p:nvPicPr>
        <p:blipFill rotWithShape="1">
          <a:blip r:embed="rId3">
            <a:alphaModFix/>
          </a:blip>
          <a:srcRect l="14031" t="21934" r="11491" b="16485"/>
          <a:stretch/>
        </p:blipFill>
        <p:spPr>
          <a:xfrm>
            <a:off x="2061150" y="1286199"/>
            <a:ext cx="2259802" cy="2491325"/>
          </a:xfrm>
          <a:prstGeom prst="rect">
            <a:avLst/>
          </a:prstGeom>
          <a:noFill/>
          <a:ln>
            <a:noFill/>
          </a:ln>
        </p:spPr>
      </p:pic>
      <p:sp>
        <p:nvSpPr>
          <p:cNvPr id="378" name="Google Shape;378;p43"/>
          <p:cNvSpPr/>
          <p:nvPr/>
        </p:nvSpPr>
        <p:spPr>
          <a:xfrm>
            <a:off x="3978500" y="2480275"/>
            <a:ext cx="900000" cy="400200"/>
          </a:xfrm>
          <a:prstGeom prst="rightArrow">
            <a:avLst>
              <a:gd name="adj1" fmla="val 50000"/>
              <a:gd name="adj2" fmla="val 50000"/>
            </a:avLst>
          </a:prstGeom>
          <a:solidFill>
            <a:srgbClr val="E2E0DF">
              <a:alpha val="9608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9" name="Google Shape;379;p43"/>
          <p:cNvPicPr preferRelativeResize="0"/>
          <p:nvPr/>
        </p:nvPicPr>
        <p:blipFill>
          <a:blip r:embed="rId4">
            <a:alphaModFix/>
          </a:blip>
          <a:stretch>
            <a:fillRect/>
          </a:stretch>
        </p:blipFill>
        <p:spPr>
          <a:xfrm>
            <a:off x="4445425" y="829500"/>
            <a:ext cx="2769276" cy="2769276"/>
          </a:xfrm>
          <a:prstGeom prst="rect">
            <a:avLst/>
          </a:prstGeom>
          <a:noFill/>
          <a:ln>
            <a:noFill/>
          </a:ln>
        </p:spPr>
      </p:pic>
      <p:pic>
        <p:nvPicPr>
          <p:cNvPr id="380" name="Google Shape;380;p43"/>
          <p:cNvPicPr preferRelativeResize="0"/>
          <p:nvPr/>
        </p:nvPicPr>
        <p:blipFill>
          <a:blip r:embed="rId5">
            <a:alphaModFix/>
          </a:blip>
          <a:stretch>
            <a:fillRect/>
          </a:stretch>
        </p:blipFill>
        <p:spPr>
          <a:xfrm>
            <a:off x="389848" y="1942175"/>
            <a:ext cx="2364600" cy="1186125"/>
          </a:xfrm>
          <a:prstGeom prst="rect">
            <a:avLst/>
          </a:prstGeom>
          <a:noFill/>
          <a:ln>
            <a:noFill/>
          </a:ln>
        </p:spPr>
      </p:pic>
      <p:sp>
        <p:nvSpPr>
          <p:cNvPr id="12" name="Google Shape;353;p41">
            <a:extLst>
              <a:ext uri="{FF2B5EF4-FFF2-40B4-BE49-F238E27FC236}">
                <a16:creationId xmlns:a16="http://schemas.microsoft.com/office/drawing/2014/main" id="{B66D82C6-9478-883B-7360-64D01B82AB7D}"/>
              </a:ext>
            </a:extLst>
          </p:cNvPr>
          <p:cNvSpPr txBox="1"/>
          <p:nvPr/>
        </p:nvSpPr>
        <p:spPr>
          <a:xfrm>
            <a:off x="6387993" y="1719852"/>
            <a:ext cx="2438216" cy="1985129"/>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Font typeface="Arial" panose="020B0604020202020204" pitchFamily="34" charset="0"/>
              <a:buChar char="•"/>
            </a:pPr>
            <a:r>
              <a:rPr lang="en-GB" sz="1300" dirty="0">
                <a:latin typeface="Roboto Light"/>
                <a:ea typeface="Roboto Light"/>
                <a:cs typeface="Roboto Light"/>
                <a:sym typeface="Roboto Light"/>
              </a:rPr>
              <a:t>Packaging made in </a:t>
            </a:r>
            <a:r>
              <a:rPr lang="sv-SE" sz="1300" dirty="0" err="1">
                <a:latin typeface="Roboto Light"/>
                <a:ea typeface="Roboto Light"/>
                <a:cs typeface="Roboto Light"/>
                <a:sym typeface="Roboto Light"/>
              </a:rPr>
              <a:t>Italy</a:t>
            </a:r>
            <a:endParaRPr lang="sv-SE" sz="1300" dirty="0">
              <a:latin typeface="Roboto Light"/>
              <a:ea typeface="Roboto Light"/>
              <a:cs typeface="Roboto Light"/>
              <a:sym typeface="Roboto Light"/>
            </a:endParaRP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err="1">
                <a:latin typeface="Roboto Light"/>
                <a:ea typeface="Roboto Light"/>
                <a:cs typeface="Roboto Light"/>
                <a:sym typeface="Roboto Light"/>
              </a:rPr>
              <a:t>Reduced</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packaging</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weight</a:t>
            </a:r>
            <a:r>
              <a:rPr lang="sv-SE" sz="1300" dirty="0">
                <a:latin typeface="Roboto Light"/>
                <a:ea typeface="Roboto Light"/>
                <a:cs typeface="Roboto Light"/>
                <a:sym typeface="Roboto Light"/>
              </a:rPr>
              <a:t> by 48 % </a:t>
            </a: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err="1">
                <a:latin typeface="Roboto Light"/>
                <a:ea typeface="Roboto Light"/>
                <a:cs typeface="Roboto Light"/>
                <a:sym typeface="Roboto Light"/>
              </a:rPr>
              <a:t>Improved</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recyclability</a:t>
            </a:r>
            <a:endParaRPr lang="sv-SE" sz="1300" dirty="0">
              <a:latin typeface="Roboto Light"/>
              <a:ea typeface="Roboto Light"/>
              <a:cs typeface="Roboto Light"/>
              <a:sym typeface="Roboto Light"/>
            </a:endParaRP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a:latin typeface="Roboto Light"/>
                <a:ea typeface="Roboto Light"/>
                <a:cs typeface="Roboto Light"/>
                <a:sym typeface="Roboto Light"/>
              </a:rPr>
              <a:t>No </a:t>
            </a:r>
            <a:r>
              <a:rPr lang="sv-SE" sz="1300" dirty="0" err="1">
                <a:latin typeface="Roboto Light"/>
                <a:ea typeface="Roboto Light"/>
                <a:cs typeface="Roboto Light"/>
                <a:sym typeface="Roboto Light"/>
              </a:rPr>
              <a:t>mirror</a:t>
            </a:r>
            <a:endParaRPr lang="sv-SE" sz="1300" dirty="0">
              <a:latin typeface="Roboto Light"/>
              <a:ea typeface="Roboto Light"/>
              <a:cs typeface="Roboto Light"/>
              <a:sym typeface="Roboto Light"/>
            </a:endParaRP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err="1">
                <a:latin typeface="Roboto Light"/>
                <a:ea typeface="Roboto Light"/>
                <a:cs typeface="Roboto Light"/>
                <a:sym typeface="Roboto Light"/>
              </a:rPr>
              <a:t>Hole</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underneath</a:t>
            </a:r>
            <a:endParaRPr sz="1300" dirty="0">
              <a:latin typeface="Roboto Light"/>
              <a:ea typeface="Roboto Light"/>
              <a:cs typeface="Roboto Light"/>
              <a:sym typeface="Robo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44"/>
          <p:cNvGrpSpPr/>
          <p:nvPr/>
        </p:nvGrpSpPr>
        <p:grpSpPr>
          <a:xfrm>
            <a:off x="0" y="-18750"/>
            <a:ext cx="9179800" cy="5162250"/>
            <a:chOff x="0" y="-18675"/>
            <a:chExt cx="9179800" cy="5162250"/>
          </a:xfrm>
        </p:grpSpPr>
        <p:sp>
          <p:nvSpPr>
            <p:cNvPr id="387" name="Google Shape;387;p44"/>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4"/>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4"/>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44"/>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LIP GLOSS</a:t>
            </a:r>
            <a:endParaRPr sz="2100" spc="300" dirty="0">
              <a:latin typeface="Roboto"/>
              <a:ea typeface="Roboto"/>
              <a:cs typeface="Roboto"/>
              <a:sym typeface="Roboto"/>
            </a:endParaRPr>
          </a:p>
        </p:txBody>
      </p:sp>
      <p:sp>
        <p:nvSpPr>
          <p:cNvPr id="391" name="Google Shape;391;p44"/>
          <p:cNvSpPr/>
          <p:nvPr/>
        </p:nvSpPr>
        <p:spPr>
          <a:xfrm>
            <a:off x="3978500" y="2480275"/>
            <a:ext cx="900000" cy="400200"/>
          </a:xfrm>
          <a:prstGeom prst="rightArrow">
            <a:avLst>
              <a:gd name="adj1" fmla="val 50000"/>
              <a:gd name="adj2" fmla="val 50000"/>
            </a:avLst>
          </a:prstGeom>
          <a:solidFill>
            <a:srgbClr val="E2E0DF">
              <a:alpha val="96080"/>
            </a:srgbClr>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p44"/>
          <p:cNvPicPr preferRelativeResize="0"/>
          <p:nvPr/>
        </p:nvPicPr>
        <p:blipFill>
          <a:blip r:embed="rId3">
            <a:alphaModFix/>
          </a:blip>
          <a:stretch>
            <a:fillRect/>
          </a:stretch>
        </p:blipFill>
        <p:spPr>
          <a:xfrm>
            <a:off x="2607150" y="993024"/>
            <a:ext cx="1179700" cy="3157450"/>
          </a:xfrm>
          <a:prstGeom prst="rect">
            <a:avLst/>
          </a:prstGeom>
          <a:noFill/>
          <a:ln>
            <a:noFill/>
          </a:ln>
        </p:spPr>
      </p:pic>
      <p:pic>
        <p:nvPicPr>
          <p:cNvPr id="393" name="Google Shape;393;p44"/>
          <p:cNvPicPr preferRelativeResize="0"/>
          <p:nvPr/>
        </p:nvPicPr>
        <p:blipFill>
          <a:blip r:embed="rId4">
            <a:alphaModFix/>
          </a:blip>
          <a:stretch>
            <a:fillRect/>
          </a:stretch>
        </p:blipFill>
        <p:spPr>
          <a:xfrm>
            <a:off x="5428600" y="1383551"/>
            <a:ext cx="614875" cy="2510175"/>
          </a:xfrm>
          <a:prstGeom prst="rect">
            <a:avLst/>
          </a:prstGeom>
          <a:noFill/>
          <a:ln>
            <a:noFill/>
          </a:ln>
        </p:spPr>
      </p:pic>
      <p:pic>
        <p:nvPicPr>
          <p:cNvPr id="395" name="Google Shape;395;p44"/>
          <p:cNvPicPr preferRelativeResize="0"/>
          <p:nvPr/>
        </p:nvPicPr>
        <p:blipFill>
          <a:blip r:embed="rId5">
            <a:alphaModFix/>
          </a:blip>
          <a:stretch>
            <a:fillRect/>
          </a:stretch>
        </p:blipFill>
        <p:spPr>
          <a:xfrm>
            <a:off x="729575" y="1837263"/>
            <a:ext cx="1983500" cy="1468975"/>
          </a:xfrm>
          <a:prstGeom prst="rect">
            <a:avLst/>
          </a:prstGeom>
          <a:noFill/>
          <a:ln>
            <a:noFill/>
          </a:ln>
        </p:spPr>
      </p:pic>
      <p:sp>
        <p:nvSpPr>
          <p:cNvPr id="12" name="Google Shape;353;p41">
            <a:extLst>
              <a:ext uri="{FF2B5EF4-FFF2-40B4-BE49-F238E27FC236}">
                <a16:creationId xmlns:a16="http://schemas.microsoft.com/office/drawing/2014/main" id="{4BD28CC6-D614-2995-E99E-A2C03EB5F920}"/>
              </a:ext>
            </a:extLst>
          </p:cNvPr>
          <p:cNvSpPr txBox="1"/>
          <p:nvPr/>
        </p:nvSpPr>
        <p:spPr>
          <a:xfrm>
            <a:off x="6264700" y="1290951"/>
            <a:ext cx="2438216" cy="2885375"/>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Font typeface="Arial" panose="020B0604020202020204" pitchFamily="34" charset="0"/>
              <a:buChar char="•"/>
            </a:pPr>
            <a:r>
              <a:rPr lang="en-GB" sz="1300" dirty="0">
                <a:latin typeface="Roboto Light"/>
                <a:ea typeface="Roboto Light"/>
                <a:cs typeface="Roboto Light"/>
                <a:sym typeface="Roboto Light"/>
              </a:rPr>
              <a:t>Packaging made in </a:t>
            </a:r>
            <a:r>
              <a:rPr lang="sv-SE" sz="1300" dirty="0" err="1">
                <a:latin typeface="Roboto Light"/>
                <a:ea typeface="Roboto Light"/>
                <a:cs typeface="Roboto Light"/>
                <a:sym typeface="Roboto Light"/>
              </a:rPr>
              <a:t>Germany</a:t>
            </a:r>
            <a:endParaRPr lang="sv-SE" sz="1300" dirty="0">
              <a:latin typeface="Roboto Light"/>
              <a:ea typeface="Roboto Light"/>
              <a:cs typeface="Roboto Light"/>
              <a:sym typeface="Roboto Light"/>
            </a:endParaRP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err="1">
                <a:latin typeface="Roboto Light"/>
                <a:ea typeface="Roboto Light"/>
                <a:cs typeface="Roboto Light"/>
                <a:sym typeface="Roboto Light"/>
              </a:rPr>
              <a:t>Reduced</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packaging</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weight</a:t>
            </a:r>
            <a:r>
              <a:rPr lang="sv-SE" sz="1300" dirty="0">
                <a:latin typeface="Roboto Light"/>
                <a:ea typeface="Roboto Light"/>
                <a:cs typeface="Roboto Light"/>
                <a:sym typeface="Roboto Light"/>
              </a:rPr>
              <a:t> by 88 % </a:t>
            </a: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err="1">
                <a:latin typeface="Roboto Light"/>
                <a:ea typeface="Roboto Light"/>
                <a:cs typeface="Roboto Light"/>
                <a:sym typeface="Roboto Light"/>
              </a:rPr>
              <a:t>Improved</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recyclability</a:t>
            </a:r>
            <a:endParaRPr lang="sv-SE" sz="1300" dirty="0">
              <a:latin typeface="Roboto Light"/>
              <a:ea typeface="Roboto Light"/>
              <a:cs typeface="Roboto Light"/>
              <a:sym typeface="Roboto Light"/>
            </a:endParaRP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a:latin typeface="Roboto Light"/>
                <a:ea typeface="Roboto Light"/>
                <a:cs typeface="Roboto Light"/>
                <a:sym typeface="Roboto Light"/>
              </a:rPr>
              <a:t>Less </a:t>
            </a:r>
            <a:r>
              <a:rPr lang="sv-SE" sz="1300" dirty="0" err="1">
                <a:latin typeface="Roboto Light"/>
                <a:ea typeface="Roboto Light"/>
                <a:cs typeface="Roboto Light"/>
                <a:sym typeface="Roboto Light"/>
              </a:rPr>
              <a:t>packaging</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more</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product</a:t>
            </a:r>
            <a:r>
              <a:rPr lang="sv-SE" sz="1300" dirty="0">
                <a:latin typeface="Roboto Light"/>
                <a:ea typeface="Roboto Light"/>
                <a:cs typeface="Roboto Light"/>
                <a:sym typeface="Roboto Light"/>
              </a:rPr>
              <a:t> – </a:t>
            </a:r>
            <a:r>
              <a:rPr lang="sv-SE" sz="1300" dirty="0" err="1">
                <a:latin typeface="Roboto Light"/>
                <a:ea typeface="Roboto Light"/>
                <a:cs typeface="Roboto Light"/>
                <a:sym typeface="Roboto Light"/>
              </a:rPr>
              <a:t>now</a:t>
            </a:r>
            <a:r>
              <a:rPr lang="sv-SE" sz="1300" dirty="0">
                <a:latin typeface="Roboto Light"/>
                <a:ea typeface="Roboto Light"/>
                <a:cs typeface="Roboto Light"/>
                <a:sym typeface="Roboto Light"/>
              </a:rPr>
              <a:t> 8 ml</a:t>
            </a:r>
          </a:p>
          <a:p>
            <a:pPr marL="457200" lvl="0" indent="-317500" algn="l" rtl="0">
              <a:lnSpc>
                <a:spcPct val="150000"/>
              </a:lnSpc>
              <a:spcBef>
                <a:spcPts val="0"/>
              </a:spcBef>
              <a:spcAft>
                <a:spcPts val="0"/>
              </a:spcAft>
              <a:buSzPts val="1400"/>
              <a:buFont typeface="Arial" panose="020B0604020202020204" pitchFamily="34" charset="0"/>
              <a:buChar char="•"/>
            </a:pPr>
            <a:r>
              <a:rPr lang="sv-SE" sz="1300" dirty="0" err="1">
                <a:latin typeface="Roboto Light"/>
                <a:ea typeface="Roboto Light"/>
                <a:cs typeface="Roboto Light"/>
                <a:sym typeface="Roboto Light"/>
              </a:rPr>
              <a:t>Outer</a:t>
            </a:r>
            <a:r>
              <a:rPr lang="sv-SE" sz="1300" dirty="0">
                <a:latin typeface="Roboto Light"/>
                <a:ea typeface="Roboto Light"/>
                <a:cs typeface="Roboto Light"/>
                <a:sym typeface="Roboto Light"/>
              </a:rPr>
              <a:t> </a:t>
            </a:r>
            <a:r>
              <a:rPr lang="sv-SE" sz="1300" dirty="0" err="1">
                <a:latin typeface="Roboto Light"/>
                <a:ea typeface="Roboto Light"/>
                <a:cs typeface="Roboto Light"/>
                <a:sym typeface="Roboto Light"/>
              </a:rPr>
              <a:t>carton</a:t>
            </a:r>
            <a:r>
              <a:rPr lang="sv-SE" sz="1300" dirty="0">
                <a:latin typeface="Roboto Light"/>
                <a:ea typeface="Roboto Light"/>
                <a:cs typeface="Roboto Light"/>
                <a:sym typeface="Roboto Light"/>
              </a:rPr>
              <a:t> FSC-</a:t>
            </a:r>
            <a:r>
              <a:rPr lang="sv-SE" sz="1300" dirty="0" err="1">
                <a:latin typeface="Roboto Light"/>
                <a:ea typeface="Roboto Light"/>
                <a:cs typeface="Roboto Light"/>
                <a:sym typeface="Roboto Light"/>
              </a:rPr>
              <a:t>certified</a:t>
            </a:r>
            <a:endParaRPr sz="1300" dirty="0">
              <a:latin typeface="Roboto Light"/>
              <a:ea typeface="Roboto Light"/>
              <a:cs typeface="Roboto Light"/>
              <a:sym typeface="Roboto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1" name="Google Shape;401;p45"/>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dirty="0">
                <a:latin typeface="Roboto"/>
                <a:ea typeface="Roboto"/>
                <a:cs typeface="Roboto"/>
                <a:sym typeface="Roboto"/>
              </a:rPr>
              <a:t>NEW </a:t>
            </a:r>
            <a:r>
              <a:rPr lang="en-GB" sz="2100" spc="300" dirty="0">
                <a:latin typeface="Roboto"/>
                <a:ea typeface="Roboto"/>
                <a:cs typeface="Roboto"/>
                <a:sym typeface="Roboto"/>
              </a:rPr>
              <a:t>DESIGN</a:t>
            </a:r>
            <a:r>
              <a:rPr lang="en-GB" sz="2100" dirty="0">
                <a:latin typeface="Roboto"/>
                <a:ea typeface="Roboto"/>
                <a:cs typeface="Roboto"/>
                <a:sym typeface="Roboto"/>
              </a:rPr>
              <a:t> IS PHASED IN</a:t>
            </a:r>
            <a:endParaRPr sz="2100" dirty="0">
              <a:latin typeface="Roboto"/>
              <a:ea typeface="Roboto"/>
              <a:cs typeface="Roboto"/>
              <a:sym typeface="Roboto"/>
            </a:endParaRPr>
          </a:p>
        </p:txBody>
      </p:sp>
      <p:pic>
        <p:nvPicPr>
          <p:cNvPr id="402" name="Google Shape;402;p45"/>
          <p:cNvPicPr preferRelativeResize="0"/>
          <p:nvPr/>
        </p:nvPicPr>
        <p:blipFill rotWithShape="1">
          <a:blip r:embed="rId4">
            <a:alphaModFix/>
          </a:blip>
          <a:srcRect r="49650"/>
          <a:stretch/>
        </p:blipFill>
        <p:spPr>
          <a:xfrm>
            <a:off x="6062893" y="1703391"/>
            <a:ext cx="1043400" cy="1965901"/>
          </a:xfrm>
          <a:prstGeom prst="rect">
            <a:avLst/>
          </a:prstGeom>
          <a:noFill/>
          <a:ln>
            <a:noFill/>
          </a:ln>
        </p:spPr>
      </p:pic>
      <p:pic>
        <p:nvPicPr>
          <p:cNvPr id="403" name="Google Shape;403;p45"/>
          <p:cNvPicPr preferRelativeResize="0"/>
          <p:nvPr/>
        </p:nvPicPr>
        <p:blipFill rotWithShape="1">
          <a:blip r:embed="rId5">
            <a:alphaModFix/>
          </a:blip>
          <a:srcRect r="49650"/>
          <a:stretch/>
        </p:blipFill>
        <p:spPr>
          <a:xfrm>
            <a:off x="2970616" y="1708778"/>
            <a:ext cx="1043400" cy="1965926"/>
          </a:xfrm>
          <a:prstGeom prst="rect">
            <a:avLst/>
          </a:prstGeom>
          <a:noFill/>
          <a:ln>
            <a:noFill/>
          </a:ln>
        </p:spPr>
      </p:pic>
      <p:pic>
        <p:nvPicPr>
          <p:cNvPr id="404" name="Google Shape;404;p45"/>
          <p:cNvPicPr preferRelativeResize="0"/>
          <p:nvPr/>
        </p:nvPicPr>
        <p:blipFill rotWithShape="1">
          <a:blip r:embed="rId6">
            <a:alphaModFix/>
          </a:blip>
          <a:srcRect r="54016"/>
          <a:stretch/>
        </p:blipFill>
        <p:spPr>
          <a:xfrm>
            <a:off x="2723065" y="1703391"/>
            <a:ext cx="685354" cy="2035046"/>
          </a:xfrm>
          <a:prstGeom prst="rect">
            <a:avLst/>
          </a:prstGeom>
          <a:noFill/>
          <a:ln>
            <a:noFill/>
          </a:ln>
        </p:spPr>
      </p:pic>
      <p:pic>
        <p:nvPicPr>
          <p:cNvPr id="405" name="Google Shape;405;p45"/>
          <p:cNvPicPr preferRelativeResize="0"/>
          <p:nvPr/>
        </p:nvPicPr>
        <p:blipFill rotWithShape="1">
          <a:blip r:embed="rId7">
            <a:alphaModFix/>
          </a:blip>
          <a:srcRect r="49650"/>
          <a:stretch/>
        </p:blipFill>
        <p:spPr>
          <a:xfrm>
            <a:off x="4166412" y="1708791"/>
            <a:ext cx="1043400" cy="1965901"/>
          </a:xfrm>
          <a:prstGeom prst="rect">
            <a:avLst/>
          </a:prstGeom>
          <a:noFill/>
          <a:ln>
            <a:noFill/>
          </a:ln>
        </p:spPr>
      </p:pic>
      <p:pic>
        <p:nvPicPr>
          <p:cNvPr id="406" name="Google Shape;406;p45"/>
          <p:cNvPicPr preferRelativeResize="0"/>
          <p:nvPr/>
        </p:nvPicPr>
        <p:blipFill rotWithShape="1">
          <a:blip r:embed="rId8">
            <a:alphaModFix/>
          </a:blip>
          <a:srcRect r="49650"/>
          <a:stretch/>
        </p:blipFill>
        <p:spPr>
          <a:xfrm>
            <a:off x="3548338" y="1703378"/>
            <a:ext cx="1043400" cy="1965901"/>
          </a:xfrm>
          <a:prstGeom prst="rect">
            <a:avLst/>
          </a:prstGeom>
          <a:noFill/>
          <a:ln>
            <a:noFill/>
          </a:ln>
        </p:spPr>
      </p:pic>
      <p:pic>
        <p:nvPicPr>
          <p:cNvPr id="407" name="Google Shape;407;p45"/>
          <p:cNvPicPr preferRelativeResize="0"/>
          <p:nvPr/>
        </p:nvPicPr>
        <p:blipFill rotWithShape="1">
          <a:blip r:embed="rId9">
            <a:alphaModFix/>
          </a:blip>
          <a:srcRect r="49650"/>
          <a:stretch/>
        </p:blipFill>
        <p:spPr>
          <a:xfrm>
            <a:off x="5417017" y="1708791"/>
            <a:ext cx="1043400" cy="1965926"/>
          </a:xfrm>
          <a:prstGeom prst="rect">
            <a:avLst/>
          </a:prstGeom>
          <a:noFill/>
          <a:ln>
            <a:noFill/>
          </a:ln>
        </p:spPr>
      </p:pic>
      <p:pic>
        <p:nvPicPr>
          <p:cNvPr id="408" name="Google Shape;408;p45"/>
          <p:cNvPicPr preferRelativeResize="0"/>
          <p:nvPr/>
        </p:nvPicPr>
        <p:blipFill rotWithShape="1">
          <a:blip r:embed="rId10">
            <a:alphaModFix/>
          </a:blip>
          <a:srcRect r="52301"/>
          <a:stretch/>
        </p:blipFill>
        <p:spPr>
          <a:xfrm>
            <a:off x="2037700" y="1703378"/>
            <a:ext cx="685352" cy="2035077"/>
          </a:xfrm>
          <a:prstGeom prst="rect">
            <a:avLst/>
          </a:prstGeom>
          <a:noFill/>
          <a:ln>
            <a:noFill/>
          </a:ln>
        </p:spPr>
      </p:pic>
      <p:pic>
        <p:nvPicPr>
          <p:cNvPr id="409" name="Google Shape;409;p45"/>
          <p:cNvPicPr preferRelativeResize="0"/>
          <p:nvPr/>
        </p:nvPicPr>
        <p:blipFill rotWithShape="1">
          <a:blip r:embed="rId11">
            <a:alphaModFix/>
          </a:blip>
          <a:srcRect r="53382"/>
          <a:stretch/>
        </p:blipFill>
        <p:spPr>
          <a:xfrm>
            <a:off x="5111221" y="1703391"/>
            <a:ext cx="685355" cy="2035046"/>
          </a:xfrm>
          <a:prstGeom prst="rect">
            <a:avLst/>
          </a:prstGeom>
          <a:noFill/>
          <a:ln>
            <a:noFill/>
          </a:ln>
        </p:spPr>
      </p:pic>
      <p:sp>
        <p:nvSpPr>
          <p:cNvPr id="410" name="Google Shape;410;p45"/>
          <p:cNvSpPr txBox="1"/>
          <p:nvPr/>
        </p:nvSpPr>
        <p:spPr>
          <a:xfrm>
            <a:off x="948517" y="1123879"/>
            <a:ext cx="4990200"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dirty="0">
                <a:latin typeface="Roboto Light" panose="02000000000000000000" pitchFamily="2" charset="0"/>
                <a:ea typeface="Roboto Light" panose="02000000000000000000" pitchFamily="2" charset="0"/>
                <a:cs typeface="Roboto"/>
                <a:sym typeface="Roboto"/>
              </a:rPr>
              <a:t>Avoids wasting products that work perfectly fine</a:t>
            </a:r>
          </a:p>
        </p:txBody>
      </p:sp>
      <p:sp>
        <p:nvSpPr>
          <p:cNvPr id="14" name="Google Shape;410;p45">
            <a:extLst>
              <a:ext uri="{FF2B5EF4-FFF2-40B4-BE49-F238E27FC236}">
                <a16:creationId xmlns:a16="http://schemas.microsoft.com/office/drawing/2014/main" id="{2FFBCD6F-A18B-6FD2-7EC9-A380895D9975}"/>
              </a:ext>
            </a:extLst>
          </p:cNvPr>
          <p:cNvSpPr txBox="1"/>
          <p:nvPr/>
        </p:nvSpPr>
        <p:spPr>
          <a:xfrm>
            <a:off x="6062893" y="3869514"/>
            <a:ext cx="4990200"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dirty="0">
                <a:latin typeface="Roboto Light" panose="02000000000000000000" pitchFamily="2" charset="0"/>
                <a:ea typeface="Roboto Light" panose="02000000000000000000" pitchFamily="2" charset="0"/>
                <a:cs typeface="Roboto"/>
                <a:sym typeface="Roboto"/>
              </a:rPr>
              <a:t>Communication is key…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0"/>
                                        </p:tgtEl>
                                        <p:attrNameLst>
                                          <p:attrName>style.visibility</p:attrName>
                                        </p:attrNameLst>
                                      </p:cBhvr>
                                      <p:to>
                                        <p:strVal val="visible"/>
                                      </p:to>
                                    </p:set>
                                    <p:animEffect transition="in" filter="fade">
                                      <p:cBhvr>
                                        <p:cTn id="7" dur="500"/>
                                        <p:tgtEl>
                                          <p:spTgt spid="4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0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05"/>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0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0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0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0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0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7" name="Google Shape;417;p46"/>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COMMUNICATION</a:t>
            </a:r>
            <a:endParaRPr sz="2100" spc="300" dirty="0">
              <a:latin typeface="Roboto"/>
              <a:ea typeface="Roboto"/>
              <a:cs typeface="Roboto"/>
              <a:sym typeface="Roboto"/>
            </a:endParaRPr>
          </a:p>
        </p:txBody>
      </p:sp>
      <p:pic>
        <p:nvPicPr>
          <p:cNvPr id="418" name="Google Shape;418;p46"/>
          <p:cNvPicPr preferRelativeResize="0"/>
          <p:nvPr/>
        </p:nvPicPr>
        <p:blipFill>
          <a:blip r:embed="rId4">
            <a:alphaModFix/>
          </a:blip>
          <a:stretch>
            <a:fillRect/>
          </a:stretch>
        </p:blipFill>
        <p:spPr>
          <a:xfrm>
            <a:off x="660974" y="1340979"/>
            <a:ext cx="2044507" cy="2484874"/>
          </a:xfrm>
          <a:prstGeom prst="rect">
            <a:avLst/>
          </a:prstGeom>
          <a:noFill/>
          <a:ln>
            <a:noFill/>
          </a:ln>
        </p:spPr>
      </p:pic>
      <p:pic>
        <p:nvPicPr>
          <p:cNvPr id="419" name="Google Shape;419;p46"/>
          <p:cNvPicPr preferRelativeResize="0"/>
          <p:nvPr/>
        </p:nvPicPr>
        <p:blipFill>
          <a:blip r:embed="rId5">
            <a:alphaModFix/>
          </a:blip>
          <a:stretch>
            <a:fillRect/>
          </a:stretch>
        </p:blipFill>
        <p:spPr>
          <a:xfrm>
            <a:off x="2768081" y="1371472"/>
            <a:ext cx="1966900" cy="2454381"/>
          </a:xfrm>
          <a:prstGeom prst="rect">
            <a:avLst/>
          </a:prstGeom>
          <a:noFill/>
          <a:ln>
            <a:noFill/>
          </a:ln>
        </p:spPr>
      </p:pic>
      <p:pic>
        <p:nvPicPr>
          <p:cNvPr id="420" name="Google Shape;420;p46"/>
          <p:cNvPicPr preferRelativeResize="0"/>
          <p:nvPr/>
        </p:nvPicPr>
        <p:blipFill rotWithShape="1">
          <a:blip r:embed="rId6">
            <a:alphaModFix/>
          </a:blip>
          <a:srcRect r="4680"/>
          <a:stretch/>
        </p:blipFill>
        <p:spPr>
          <a:xfrm>
            <a:off x="4805075" y="1329409"/>
            <a:ext cx="2063400" cy="2496444"/>
          </a:xfrm>
          <a:prstGeom prst="rect">
            <a:avLst/>
          </a:prstGeom>
          <a:noFill/>
          <a:ln>
            <a:noFill/>
          </a:ln>
        </p:spPr>
      </p:pic>
      <p:pic>
        <p:nvPicPr>
          <p:cNvPr id="421" name="Google Shape;421;p46"/>
          <p:cNvPicPr preferRelativeResize="0"/>
          <p:nvPr/>
        </p:nvPicPr>
        <p:blipFill>
          <a:blip r:embed="rId7">
            <a:alphaModFix/>
          </a:blip>
          <a:stretch>
            <a:fillRect/>
          </a:stretch>
        </p:blipFill>
        <p:spPr>
          <a:xfrm>
            <a:off x="6842075" y="1317625"/>
            <a:ext cx="2063400" cy="25082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5" name="Google Shape;190;p30">
            <a:extLst>
              <a:ext uri="{FF2B5EF4-FFF2-40B4-BE49-F238E27FC236}">
                <a16:creationId xmlns:a16="http://schemas.microsoft.com/office/drawing/2014/main" id="{3050D6E6-61B2-79DD-AB6C-A6C9E3AA754A}"/>
              </a:ext>
            </a:extLst>
          </p:cNvPr>
          <p:cNvSpPr/>
          <p:nvPr/>
        </p:nvSpPr>
        <p:spPr>
          <a:xfrm>
            <a:off x="1" y="0"/>
            <a:ext cx="3889093"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endParaRPr sz="800" b="0" i="0" u="none" strike="noStrike" cap="none">
              <a:solidFill>
                <a:srgbClr val="B2A29A"/>
              </a:solidFill>
              <a:latin typeface="Lato"/>
              <a:ea typeface="Lato"/>
              <a:cs typeface="Lato"/>
              <a:sym typeface="Lato"/>
            </a:endParaRPr>
          </a:p>
        </p:txBody>
      </p:sp>
      <p:pic>
        <p:nvPicPr>
          <p:cNvPr id="428" name="Google Shape;428;p47"/>
          <p:cNvPicPr preferRelativeResize="0"/>
          <p:nvPr/>
        </p:nvPicPr>
        <p:blipFill>
          <a:blip r:embed="rId3">
            <a:alphaModFix/>
          </a:blip>
          <a:stretch>
            <a:fillRect/>
          </a:stretch>
        </p:blipFill>
        <p:spPr>
          <a:xfrm>
            <a:off x="1181471" y="582807"/>
            <a:ext cx="6648547" cy="39778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pSp>
        <p:nvGrpSpPr>
          <p:cNvPr id="158" name="Google Shape;158;p27"/>
          <p:cNvGrpSpPr/>
          <p:nvPr/>
        </p:nvGrpSpPr>
        <p:grpSpPr>
          <a:xfrm>
            <a:off x="0" y="-18675"/>
            <a:ext cx="9179800" cy="5162250"/>
            <a:chOff x="0" y="-18675"/>
            <a:chExt cx="9179800" cy="5162250"/>
          </a:xfrm>
        </p:grpSpPr>
        <p:sp>
          <p:nvSpPr>
            <p:cNvPr id="159" name="Google Shape;159;p27"/>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7"/>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7"/>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27"/>
          <p:cNvSpPr txBox="1"/>
          <p:nvPr/>
        </p:nvSpPr>
        <p:spPr>
          <a:xfrm>
            <a:off x="784975" y="829750"/>
            <a:ext cx="2798400" cy="400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2100" spc="300" dirty="0">
                <a:latin typeface="Roboto"/>
                <a:ea typeface="Roboto"/>
                <a:cs typeface="Roboto"/>
                <a:sym typeface="Roboto"/>
              </a:rPr>
              <a:t>AGENDA</a:t>
            </a:r>
            <a:endParaRPr sz="2100" spc="300" dirty="0">
              <a:latin typeface="Roboto"/>
              <a:ea typeface="Roboto"/>
              <a:cs typeface="Roboto"/>
              <a:sym typeface="Roboto"/>
            </a:endParaRPr>
          </a:p>
        </p:txBody>
      </p:sp>
      <p:sp>
        <p:nvSpPr>
          <p:cNvPr id="163" name="Google Shape;163;p27"/>
          <p:cNvSpPr txBox="1"/>
          <p:nvPr/>
        </p:nvSpPr>
        <p:spPr>
          <a:xfrm>
            <a:off x="913676" y="1495007"/>
            <a:ext cx="4815900" cy="3031569"/>
          </a:xfrm>
          <a:prstGeom prst="rect">
            <a:avLst/>
          </a:prstGeom>
          <a:noFill/>
          <a:ln>
            <a:noFill/>
          </a:ln>
        </p:spPr>
        <p:txBody>
          <a:bodyPr spcFirstLastPara="1" wrap="square" lIns="91425" tIns="91425" rIns="91425" bIns="91425" anchor="t" anchorCtr="0">
            <a:spAutoFit/>
          </a:bodyPr>
          <a:lstStyle/>
          <a:p>
            <a:pPr marL="114300" lvl="0" algn="l" rtl="0">
              <a:lnSpc>
                <a:spcPct val="150000"/>
              </a:lnSpc>
              <a:spcBef>
                <a:spcPts val="0"/>
              </a:spcBef>
              <a:spcAft>
                <a:spcPts val="0"/>
              </a:spcAft>
              <a:buSzPts val="1800"/>
            </a:pPr>
            <a:r>
              <a:rPr lang="en-GB" dirty="0">
                <a:latin typeface="Roboto Light"/>
                <a:ea typeface="Roboto Light"/>
                <a:cs typeface="Roboto Light"/>
                <a:sym typeface="Roboto Light"/>
              </a:rPr>
              <a:t>Background</a:t>
            </a:r>
            <a:endParaRPr dirty="0">
              <a:latin typeface="Roboto Light"/>
              <a:ea typeface="Roboto Light"/>
              <a:cs typeface="Roboto Light"/>
              <a:sym typeface="Roboto Light"/>
            </a:endParaRPr>
          </a:p>
          <a:p>
            <a:pPr marL="114300" lvl="0" algn="l" rtl="0">
              <a:lnSpc>
                <a:spcPct val="150000"/>
              </a:lnSpc>
              <a:spcBef>
                <a:spcPts val="0"/>
              </a:spcBef>
              <a:spcAft>
                <a:spcPts val="0"/>
              </a:spcAft>
              <a:buSzPts val="1800"/>
            </a:pPr>
            <a:r>
              <a:rPr lang="en-GB" dirty="0">
                <a:latin typeface="Roboto Light"/>
                <a:ea typeface="Roboto Light"/>
                <a:cs typeface="Roboto Light"/>
                <a:sym typeface="Roboto Light"/>
              </a:rPr>
              <a:t>Our Sustainability Focus</a:t>
            </a:r>
            <a:endParaRPr dirty="0">
              <a:latin typeface="Roboto Light"/>
              <a:ea typeface="Roboto Light"/>
              <a:cs typeface="Roboto Light"/>
              <a:sym typeface="Roboto Light"/>
            </a:endParaRPr>
          </a:p>
          <a:p>
            <a:pPr marL="114300" lvl="0" algn="l" rtl="0">
              <a:lnSpc>
                <a:spcPct val="150000"/>
              </a:lnSpc>
              <a:spcBef>
                <a:spcPts val="0"/>
              </a:spcBef>
              <a:spcAft>
                <a:spcPts val="0"/>
              </a:spcAft>
              <a:buSzPts val="1800"/>
            </a:pPr>
            <a:r>
              <a:rPr lang="en-GB" dirty="0">
                <a:latin typeface="Roboto Light"/>
                <a:ea typeface="Roboto Light"/>
                <a:cs typeface="Roboto Light"/>
                <a:sym typeface="Roboto Light"/>
              </a:rPr>
              <a:t>Packaging Transformation Journey</a:t>
            </a:r>
            <a:endParaRPr dirty="0">
              <a:latin typeface="Roboto Light"/>
              <a:ea typeface="Roboto Light"/>
              <a:cs typeface="Roboto Light"/>
              <a:sym typeface="Roboto Light"/>
            </a:endParaRPr>
          </a:p>
          <a:p>
            <a:pPr marL="114300" lvl="0" algn="l" rtl="0">
              <a:lnSpc>
                <a:spcPct val="150000"/>
              </a:lnSpc>
              <a:spcBef>
                <a:spcPts val="0"/>
              </a:spcBef>
              <a:spcAft>
                <a:spcPts val="0"/>
              </a:spcAft>
              <a:buSzPts val="1800"/>
            </a:pPr>
            <a:r>
              <a:rPr lang="en-GB" dirty="0">
                <a:latin typeface="Roboto Light"/>
                <a:ea typeface="Roboto Light"/>
                <a:cs typeface="Roboto Light"/>
                <a:sym typeface="Roboto Light"/>
              </a:rPr>
              <a:t>Communication</a:t>
            </a:r>
            <a:endParaRPr dirty="0">
              <a:latin typeface="Roboto Light"/>
              <a:ea typeface="Roboto Light"/>
              <a:cs typeface="Roboto Light"/>
              <a:sym typeface="Roboto Light"/>
            </a:endParaRPr>
          </a:p>
          <a:p>
            <a:pPr marL="114300" lvl="0" algn="l" rtl="0">
              <a:lnSpc>
                <a:spcPct val="150000"/>
              </a:lnSpc>
              <a:spcBef>
                <a:spcPts val="0"/>
              </a:spcBef>
              <a:spcAft>
                <a:spcPts val="0"/>
              </a:spcAft>
              <a:buSzPts val="1800"/>
            </a:pPr>
            <a:r>
              <a:rPr lang="en-GB" dirty="0">
                <a:latin typeface="Roboto Light"/>
                <a:ea typeface="Roboto Light"/>
                <a:cs typeface="Roboto Light"/>
                <a:sym typeface="Roboto Light"/>
              </a:rPr>
              <a:t>Our Wishlist - For A Better Future</a:t>
            </a:r>
            <a:endParaRPr dirty="0">
              <a:latin typeface="Roboto Light"/>
              <a:ea typeface="Roboto Light"/>
              <a:cs typeface="Roboto Light"/>
              <a:sym typeface="Roboto Light"/>
            </a:endParaRPr>
          </a:p>
          <a:p>
            <a:pPr marL="0" lvl="0" indent="0" algn="l" rtl="0">
              <a:spcBef>
                <a:spcPts val="0"/>
              </a:spcBef>
              <a:spcAft>
                <a:spcPts val="0"/>
              </a:spcAft>
              <a:buNone/>
            </a:pPr>
            <a:endParaRPr sz="1600" dirty="0">
              <a:latin typeface="Roboto Light"/>
              <a:ea typeface="Roboto Light"/>
              <a:cs typeface="Roboto Light"/>
              <a:sym typeface="Roboto Light"/>
            </a:endParaRPr>
          </a:p>
          <a:p>
            <a:pPr marL="0" lvl="0" indent="0" algn="l" rtl="0">
              <a:spcBef>
                <a:spcPts val="0"/>
              </a:spcBef>
              <a:spcAft>
                <a:spcPts val="0"/>
              </a:spcAft>
              <a:buNone/>
            </a:pPr>
            <a:endParaRPr sz="1600" dirty="0">
              <a:latin typeface="Roboto Light"/>
              <a:ea typeface="Roboto Light"/>
              <a:cs typeface="Roboto Light"/>
              <a:sym typeface="Roboto Light"/>
            </a:endParaRPr>
          </a:p>
          <a:p>
            <a:pPr marL="0" lvl="0" indent="0" algn="l" rtl="0">
              <a:spcBef>
                <a:spcPts val="0"/>
              </a:spcBef>
              <a:spcAft>
                <a:spcPts val="0"/>
              </a:spcAft>
              <a:buNone/>
            </a:pPr>
            <a:endParaRPr sz="1600" dirty="0">
              <a:latin typeface="Roboto Light"/>
              <a:ea typeface="Roboto Light"/>
              <a:cs typeface="Roboto Light"/>
              <a:sym typeface="Roboto Light"/>
            </a:endParaRPr>
          </a:p>
          <a:p>
            <a:pPr marL="0" lvl="0" indent="0" algn="l" rtl="0">
              <a:spcBef>
                <a:spcPts val="0"/>
              </a:spcBef>
              <a:spcAft>
                <a:spcPts val="0"/>
              </a:spcAft>
              <a:buNone/>
            </a:pPr>
            <a:endParaRPr sz="1600" dirty="0">
              <a:latin typeface="Roboto Light"/>
              <a:ea typeface="Roboto Light"/>
              <a:cs typeface="Roboto Light"/>
              <a:sym typeface="Roboto Light"/>
            </a:endParaRPr>
          </a:p>
          <a:p>
            <a:pPr marL="0" lvl="0" indent="0" algn="l" rtl="0">
              <a:spcBef>
                <a:spcPts val="0"/>
              </a:spcBef>
              <a:spcAft>
                <a:spcPts val="0"/>
              </a:spcAft>
              <a:buNone/>
            </a:pPr>
            <a:endParaRPr sz="1600" dirty="0">
              <a:latin typeface="Roboto Light"/>
              <a:ea typeface="Roboto Light"/>
              <a:cs typeface="Roboto Light"/>
              <a:sym typeface="Roboto Light"/>
            </a:endParaRPr>
          </a:p>
        </p:txBody>
      </p:sp>
      <p:pic>
        <p:nvPicPr>
          <p:cNvPr id="164" name="Google Shape;164;p27"/>
          <p:cNvPicPr preferRelativeResize="0"/>
          <p:nvPr/>
        </p:nvPicPr>
        <p:blipFill>
          <a:blip r:embed="rId3">
            <a:alphaModFix/>
          </a:blip>
          <a:stretch>
            <a:fillRect/>
          </a:stretch>
        </p:blipFill>
        <p:spPr>
          <a:xfrm>
            <a:off x="5822375" y="327462"/>
            <a:ext cx="2979225" cy="4469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34" name="Google Shape;434;p48"/>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COMMUNICATION</a:t>
            </a:r>
            <a:endParaRPr sz="2100" spc="300" dirty="0">
              <a:latin typeface="Roboto"/>
              <a:ea typeface="Roboto"/>
              <a:cs typeface="Roboto"/>
              <a:sym typeface="Roboto"/>
            </a:endParaRPr>
          </a:p>
        </p:txBody>
      </p:sp>
      <p:sp>
        <p:nvSpPr>
          <p:cNvPr id="435" name="Google Shape;435;p48"/>
          <p:cNvSpPr txBox="1"/>
          <p:nvPr/>
        </p:nvSpPr>
        <p:spPr>
          <a:xfrm>
            <a:off x="660975" y="1005725"/>
            <a:ext cx="835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pc="300" dirty="0"/>
          </a:p>
        </p:txBody>
      </p:sp>
      <p:pic>
        <p:nvPicPr>
          <p:cNvPr id="436" name="Google Shape;436;p48"/>
          <p:cNvPicPr preferRelativeResize="0"/>
          <p:nvPr/>
        </p:nvPicPr>
        <p:blipFill>
          <a:blip r:embed="rId4">
            <a:alphaModFix/>
          </a:blip>
          <a:stretch>
            <a:fillRect/>
          </a:stretch>
        </p:blipFill>
        <p:spPr>
          <a:xfrm>
            <a:off x="5327275" y="720763"/>
            <a:ext cx="2912800" cy="3701975"/>
          </a:xfrm>
          <a:prstGeom prst="rect">
            <a:avLst/>
          </a:prstGeom>
          <a:noFill/>
          <a:ln>
            <a:noFill/>
          </a:ln>
        </p:spPr>
      </p:pic>
      <p:pic>
        <p:nvPicPr>
          <p:cNvPr id="437" name="Google Shape;437;p48"/>
          <p:cNvPicPr preferRelativeResize="0"/>
          <p:nvPr/>
        </p:nvPicPr>
        <p:blipFill>
          <a:blip r:embed="rId5">
            <a:alphaModFix/>
          </a:blip>
          <a:stretch>
            <a:fillRect/>
          </a:stretch>
        </p:blipFill>
        <p:spPr>
          <a:xfrm>
            <a:off x="1645975" y="1598598"/>
            <a:ext cx="1941000" cy="1946292"/>
          </a:xfrm>
          <a:prstGeom prst="rect">
            <a:avLst/>
          </a:prstGeom>
          <a:noFill/>
          <a:ln>
            <a:noFill/>
          </a:ln>
        </p:spPr>
      </p:pic>
      <p:pic>
        <p:nvPicPr>
          <p:cNvPr id="438" name="Google Shape;438;p48"/>
          <p:cNvPicPr preferRelativeResize="0"/>
          <p:nvPr/>
        </p:nvPicPr>
        <p:blipFill>
          <a:blip r:embed="rId6">
            <a:alphaModFix/>
          </a:blip>
          <a:stretch>
            <a:fillRect/>
          </a:stretch>
        </p:blipFill>
        <p:spPr>
          <a:xfrm>
            <a:off x="4195888" y="3921950"/>
            <a:ext cx="1941011" cy="776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4" name="Google Shape;444;p49"/>
          <p:cNvSpPr txBox="1"/>
          <p:nvPr/>
        </p:nvSpPr>
        <p:spPr>
          <a:xfrm>
            <a:off x="660975" y="968236"/>
            <a:ext cx="8139900"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spc="300" dirty="0">
                <a:latin typeface="Roboto"/>
                <a:ea typeface="Roboto"/>
                <a:cs typeface="Roboto"/>
                <a:sym typeface="Roboto"/>
              </a:rPr>
              <a:t>THE IMPORTANCE OF COLLECTING INFORMATION </a:t>
            </a:r>
            <a:endParaRPr sz="2100" spc="300" dirty="0">
              <a:latin typeface="Roboto"/>
              <a:ea typeface="Roboto"/>
              <a:cs typeface="Roboto"/>
              <a:sym typeface="Roboto"/>
            </a:endParaRPr>
          </a:p>
        </p:txBody>
      </p:sp>
      <p:sp>
        <p:nvSpPr>
          <p:cNvPr id="445" name="Google Shape;445;p49"/>
          <p:cNvSpPr txBox="1"/>
          <p:nvPr/>
        </p:nvSpPr>
        <p:spPr>
          <a:xfrm>
            <a:off x="660975" y="2571750"/>
            <a:ext cx="835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u="sng">
                <a:solidFill>
                  <a:schemeClr val="hlink"/>
                </a:solidFill>
                <a:hlinkClick r:id="rId4"/>
              </a:rPr>
              <a:t>https://www.linkedin.com/feed/update/urn:li:activity:6902544935384662016</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5" name="Google Shape;455;p50"/>
          <p:cNvSpPr txBox="1"/>
          <p:nvPr/>
        </p:nvSpPr>
        <p:spPr>
          <a:xfrm>
            <a:off x="4745784" y="950027"/>
            <a:ext cx="4023416" cy="406262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GB" dirty="0">
                <a:latin typeface="Roboto Light"/>
                <a:ea typeface="Roboto Light"/>
                <a:cs typeface="Roboto Light"/>
                <a:sym typeface="Roboto Light"/>
              </a:rPr>
              <a:t>Simpler picture / logistics handling for agile solutions and no unnecessary hesitation</a:t>
            </a:r>
            <a:endParaRPr dirty="0">
              <a:latin typeface="Roboto Light"/>
              <a:ea typeface="Roboto Light"/>
              <a:cs typeface="Roboto Light"/>
              <a:sym typeface="Roboto Light"/>
            </a:endParaRPr>
          </a:p>
          <a:p>
            <a:pPr marL="0" lvl="0" indent="0" algn="l" rtl="0">
              <a:spcBef>
                <a:spcPts val="0"/>
              </a:spcBef>
              <a:spcAft>
                <a:spcPts val="0"/>
              </a:spcAft>
              <a:buNone/>
            </a:pPr>
            <a:endParaRPr dirty="0">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GB" dirty="0">
                <a:latin typeface="Roboto Light"/>
                <a:ea typeface="Roboto Light"/>
                <a:cs typeface="Roboto Light"/>
                <a:sym typeface="Roboto Light"/>
              </a:rPr>
              <a:t>Communication across the entire value chain in the industry </a:t>
            </a:r>
            <a:endParaRPr dirty="0">
              <a:latin typeface="Roboto Light"/>
              <a:ea typeface="Roboto Light"/>
              <a:cs typeface="Roboto Light"/>
              <a:sym typeface="Roboto Light"/>
            </a:endParaRPr>
          </a:p>
          <a:p>
            <a:pPr marL="0" lvl="0" indent="0" algn="l" rtl="0">
              <a:spcBef>
                <a:spcPts val="0"/>
              </a:spcBef>
              <a:spcAft>
                <a:spcPts val="0"/>
              </a:spcAft>
              <a:buNone/>
            </a:pPr>
            <a:endParaRPr dirty="0">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GB" dirty="0">
                <a:latin typeface="Roboto Light"/>
                <a:ea typeface="Roboto Light"/>
                <a:cs typeface="Roboto Light"/>
                <a:sym typeface="Roboto Light"/>
              </a:rPr>
              <a:t>Light and bright, the new luxury </a:t>
            </a:r>
            <a:endParaRPr dirty="0">
              <a:latin typeface="Roboto Light"/>
              <a:ea typeface="Roboto Light"/>
              <a:cs typeface="Roboto Light"/>
              <a:sym typeface="Roboto Light"/>
            </a:endParaRPr>
          </a:p>
          <a:p>
            <a:pPr marL="0" lvl="0" indent="0" algn="l" rtl="0">
              <a:spcBef>
                <a:spcPts val="0"/>
              </a:spcBef>
              <a:spcAft>
                <a:spcPts val="0"/>
              </a:spcAft>
              <a:buNone/>
            </a:pPr>
            <a:endParaRPr dirty="0">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GB" dirty="0">
                <a:latin typeface="Roboto Light"/>
                <a:ea typeface="Roboto Light"/>
                <a:cs typeface="Roboto Light"/>
                <a:sym typeface="Roboto Light"/>
              </a:rPr>
              <a:t>Avoid “unnecessary”  regulatory and legal demands “the way it always has been done” </a:t>
            </a:r>
            <a:endParaRPr dirty="0">
              <a:latin typeface="Roboto Light"/>
              <a:ea typeface="Roboto Light"/>
              <a:cs typeface="Roboto Light"/>
              <a:sym typeface="Roboto Light"/>
            </a:endParaRPr>
          </a:p>
          <a:p>
            <a:pPr marL="0" lvl="0" indent="0" algn="l" rtl="0">
              <a:spcBef>
                <a:spcPts val="0"/>
              </a:spcBef>
              <a:spcAft>
                <a:spcPts val="0"/>
              </a:spcAft>
              <a:buNone/>
            </a:pPr>
            <a:endParaRPr dirty="0">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GB" dirty="0">
                <a:latin typeface="Roboto Light"/>
                <a:ea typeface="Roboto Light"/>
                <a:cs typeface="Roboto Light"/>
                <a:sym typeface="Roboto Light"/>
              </a:rPr>
              <a:t>Make sustainability the standard</a:t>
            </a:r>
            <a:endParaRPr dirty="0">
              <a:latin typeface="Roboto Light"/>
              <a:ea typeface="Roboto Light"/>
              <a:cs typeface="Roboto Light"/>
              <a:sym typeface="Roboto Light"/>
            </a:endParaRPr>
          </a:p>
          <a:p>
            <a:pPr marL="457200" lvl="0" indent="0" algn="l" rtl="0">
              <a:spcBef>
                <a:spcPts val="0"/>
              </a:spcBef>
              <a:spcAft>
                <a:spcPts val="0"/>
              </a:spcAft>
              <a:buNone/>
            </a:pPr>
            <a:endParaRPr dirty="0">
              <a:latin typeface="Roboto Light"/>
              <a:ea typeface="Roboto Light"/>
              <a:cs typeface="Roboto Light"/>
              <a:sym typeface="Roboto Light"/>
            </a:endParaRPr>
          </a:p>
          <a:p>
            <a:pPr marL="457200" lvl="0" indent="-317500" algn="l" rtl="0">
              <a:spcBef>
                <a:spcPts val="0"/>
              </a:spcBef>
              <a:spcAft>
                <a:spcPts val="0"/>
              </a:spcAft>
              <a:buSzPts val="1400"/>
              <a:buFont typeface="Roboto Light"/>
              <a:buChar char="●"/>
            </a:pPr>
            <a:r>
              <a:rPr lang="en-GB" dirty="0">
                <a:latin typeface="Roboto Light"/>
                <a:ea typeface="Roboto Light"/>
                <a:cs typeface="Roboto Light"/>
                <a:sym typeface="Roboto Light"/>
              </a:rPr>
              <a:t>Learn and inspire each other within the business</a:t>
            </a:r>
            <a:endParaRPr dirty="0">
              <a:latin typeface="Roboto Light"/>
              <a:ea typeface="Roboto Light"/>
              <a:cs typeface="Roboto Light"/>
              <a:sym typeface="Roboto Light"/>
            </a:endParaRPr>
          </a:p>
          <a:p>
            <a:pPr marL="0" lvl="0" indent="0" algn="l" rtl="0">
              <a:spcBef>
                <a:spcPts val="0"/>
              </a:spcBef>
              <a:spcAft>
                <a:spcPts val="0"/>
              </a:spcAft>
              <a:buNone/>
            </a:pPr>
            <a:endParaRPr dirty="0">
              <a:latin typeface="Roboto Light"/>
              <a:ea typeface="Roboto Light"/>
              <a:cs typeface="Roboto Light"/>
              <a:sym typeface="Roboto Light"/>
            </a:endParaRPr>
          </a:p>
        </p:txBody>
      </p:sp>
      <p:sp>
        <p:nvSpPr>
          <p:cNvPr id="9" name="Google Shape;190;p30">
            <a:extLst>
              <a:ext uri="{FF2B5EF4-FFF2-40B4-BE49-F238E27FC236}">
                <a16:creationId xmlns:a16="http://schemas.microsoft.com/office/drawing/2014/main" id="{B5F39DB0-340B-531A-C9EE-3EA17153FA2E}"/>
              </a:ext>
            </a:extLst>
          </p:cNvPr>
          <p:cNvSpPr/>
          <p:nvPr/>
        </p:nvSpPr>
        <p:spPr>
          <a:xfrm>
            <a:off x="1" y="0"/>
            <a:ext cx="4505744"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endParaRPr sz="800" b="0" i="0" u="none" strike="noStrike" cap="none">
              <a:solidFill>
                <a:srgbClr val="B2A29A"/>
              </a:solidFill>
              <a:latin typeface="Lato"/>
              <a:ea typeface="Lato"/>
              <a:cs typeface="Lato"/>
              <a:sym typeface="Lato"/>
            </a:endParaRPr>
          </a:p>
        </p:txBody>
      </p:sp>
      <p:pic>
        <p:nvPicPr>
          <p:cNvPr id="10" name="Google Shape;193;p30" descr="En bild som visar text&#10;&#10;Automatiskt genererad beskrivning">
            <a:extLst>
              <a:ext uri="{FF2B5EF4-FFF2-40B4-BE49-F238E27FC236}">
                <a16:creationId xmlns:a16="http://schemas.microsoft.com/office/drawing/2014/main" id="{0ECCBA8A-B7DB-C8B8-3D02-80E7275D4DF3}"/>
              </a:ext>
            </a:extLst>
          </p:cNvPr>
          <p:cNvPicPr preferRelativeResize="0"/>
          <p:nvPr/>
        </p:nvPicPr>
        <p:blipFill rotWithShape="1">
          <a:blip r:embed="rId3">
            <a:alphaModFix/>
          </a:blip>
          <a:srcRect l="10335" t="19145" r="37239" b="24961"/>
          <a:stretch/>
        </p:blipFill>
        <p:spPr>
          <a:xfrm>
            <a:off x="7778" y="581189"/>
            <a:ext cx="4500299" cy="4025155"/>
          </a:xfrm>
          <a:prstGeom prst="rect">
            <a:avLst/>
          </a:prstGeom>
          <a:noFill/>
          <a:ln>
            <a:noFill/>
          </a:ln>
        </p:spPr>
      </p:pic>
      <p:sp>
        <p:nvSpPr>
          <p:cNvPr id="456" name="Google Shape;456;p50"/>
          <p:cNvSpPr txBox="1"/>
          <p:nvPr/>
        </p:nvSpPr>
        <p:spPr>
          <a:xfrm>
            <a:off x="3905242" y="399888"/>
            <a:ext cx="5704500" cy="615523"/>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GB" b="1" spc="300" dirty="0">
                <a:latin typeface="Roboto"/>
                <a:ea typeface="Roboto"/>
                <a:cs typeface="Roboto"/>
                <a:sym typeface="Roboto"/>
              </a:rPr>
              <a:t>OUR WISH LIST </a:t>
            </a:r>
          </a:p>
          <a:p>
            <a:pPr marL="0" lvl="0" indent="0" algn="ctr" rtl="0">
              <a:spcBef>
                <a:spcPts val="0"/>
              </a:spcBef>
              <a:spcAft>
                <a:spcPts val="0"/>
              </a:spcAft>
              <a:buNone/>
            </a:pPr>
            <a:r>
              <a:rPr lang="en-GB" spc="300" dirty="0">
                <a:latin typeface="Roboto"/>
                <a:ea typeface="Roboto"/>
                <a:cs typeface="Roboto"/>
                <a:sym typeface="Roboto"/>
              </a:rPr>
              <a:t>FOR A BETTER FUTURE</a:t>
            </a:r>
            <a:endParaRPr sz="1600" spc="300" dirty="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0"/>
          <p:cNvSpPr/>
          <p:nvPr/>
        </p:nvSpPr>
        <p:spPr>
          <a:xfrm>
            <a:off x="0" y="0"/>
            <a:ext cx="4513522"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r>
              <a:rPr lang="en-GB" sz="800" b="0" i="0" u="none" strike="noStrike" cap="none">
                <a:solidFill>
                  <a:srgbClr val="B2A29A"/>
                </a:solidFill>
                <a:latin typeface="Lato"/>
                <a:ea typeface="Lato"/>
                <a:cs typeface="Lato"/>
                <a:sym typeface="Lato"/>
              </a:rPr>
              <a:t>Z</a:t>
            </a:r>
            <a:endParaRPr sz="800" b="0" i="0" u="none" strike="noStrike" cap="none">
              <a:solidFill>
                <a:srgbClr val="B2A29A"/>
              </a:solidFill>
              <a:latin typeface="Lato"/>
              <a:ea typeface="Lato"/>
              <a:cs typeface="Lato"/>
              <a:sym typeface="Lato"/>
            </a:endParaRPr>
          </a:p>
        </p:txBody>
      </p:sp>
      <p:sp>
        <p:nvSpPr>
          <p:cNvPr id="190" name="Google Shape;190;p30"/>
          <p:cNvSpPr/>
          <p:nvPr/>
        </p:nvSpPr>
        <p:spPr>
          <a:xfrm>
            <a:off x="1" y="0"/>
            <a:ext cx="4505744"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endParaRPr sz="800" b="0" i="0" u="none" strike="noStrike" cap="none">
              <a:solidFill>
                <a:srgbClr val="B2A29A"/>
              </a:solidFill>
              <a:latin typeface="Lato"/>
              <a:ea typeface="Lato"/>
              <a:cs typeface="Lato"/>
              <a:sym typeface="Lato"/>
            </a:endParaRPr>
          </a:p>
        </p:txBody>
      </p:sp>
      <p:sp>
        <p:nvSpPr>
          <p:cNvPr id="191" name="Google Shape;191;p30"/>
          <p:cNvSpPr/>
          <p:nvPr/>
        </p:nvSpPr>
        <p:spPr>
          <a:xfrm>
            <a:off x="4510411" y="581189"/>
            <a:ext cx="4630477" cy="4025155"/>
          </a:xfrm>
          <a:prstGeom prst="rect">
            <a:avLst/>
          </a:prstGeom>
          <a:solidFill>
            <a:srgbClr val="FAF7F5"/>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Calibri"/>
              <a:buNone/>
            </a:pPr>
            <a:endParaRPr sz="800" b="0" i="0" u="none" strike="noStrike" cap="none">
              <a:solidFill>
                <a:srgbClr val="B2A29A"/>
              </a:solidFill>
              <a:latin typeface="Roboto Light"/>
              <a:ea typeface="Roboto Light"/>
              <a:cs typeface="Roboto Light"/>
              <a:sym typeface="Roboto Light"/>
            </a:endParaRPr>
          </a:p>
        </p:txBody>
      </p:sp>
      <p:sp>
        <p:nvSpPr>
          <p:cNvPr id="192" name="Google Shape;192;p30"/>
          <p:cNvSpPr txBox="1"/>
          <p:nvPr/>
        </p:nvSpPr>
        <p:spPr>
          <a:xfrm>
            <a:off x="4626682" y="2950933"/>
            <a:ext cx="4399220" cy="939199"/>
          </a:xfrm>
          <a:prstGeom prst="rect">
            <a:avLst/>
          </a:prstGeom>
          <a:noFill/>
          <a:ln>
            <a:noFill/>
          </a:ln>
        </p:spPr>
        <p:txBody>
          <a:bodyPr spcFirstLastPara="1" wrap="square" lIns="53575" tIns="53575" rIns="53575" bIns="53575" anchor="ctr" anchorCtr="0">
            <a:spAutoFit/>
          </a:bodyPr>
          <a:lstStyle/>
          <a:p>
            <a:pPr marL="0" marR="0" lvl="0" indent="0" algn="ctr" rtl="0">
              <a:lnSpc>
                <a:spcPct val="150000"/>
              </a:lnSpc>
              <a:spcBef>
                <a:spcPts val="0"/>
              </a:spcBef>
              <a:spcAft>
                <a:spcPts val="0"/>
              </a:spcAft>
              <a:buNone/>
            </a:pPr>
            <a:r>
              <a:rPr lang="en-GB" sz="1200" b="0" i="0" u="none" strike="noStrike" cap="none" dirty="0">
                <a:solidFill>
                  <a:srgbClr val="262626"/>
                </a:solidFill>
                <a:latin typeface="Roboto"/>
                <a:ea typeface="Roboto"/>
                <a:cs typeface="Roboto"/>
                <a:sym typeface="Roboto"/>
              </a:rPr>
              <a:t>YOUR CONSCIOUS </a:t>
            </a:r>
            <a:endParaRPr sz="1100" dirty="0"/>
          </a:p>
          <a:p>
            <a:pPr marL="0" marR="0" lvl="0" indent="0" algn="ctr" rtl="0">
              <a:lnSpc>
                <a:spcPct val="150000"/>
              </a:lnSpc>
              <a:spcBef>
                <a:spcPts val="0"/>
              </a:spcBef>
              <a:spcAft>
                <a:spcPts val="0"/>
              </a:spcAft>
              <a:buNone/>
            </a:pPr>
            <a:r>
              <a:rPr lang="en-GB" sz="1200" b="0" i="0" u="none" strike="noStrike" cap="none" dirty="0">
                <a:solidFill>
                  <a:srgbClr val="262626"/>
                </a:solidFill>
                <a:latin typeface="Roboto Light"/>
                <a:ea typeface="Roboto Light"/>
                <a:cs typeface="Roboto Light"/>
                <a:sym typeface="Roboto Light"/>
              </a:rPr>
              <a:t>BEAUTY DESTINATION </a:t>
            </a:r>
            <a:endParaRPr sz="1100" dirty="0"/>
          </a:p>
          <a:p>
            <a:pPr marL="0" marR="0" lvl="0" indent="0" algn="ctr" rtl="0">
              <a:lnSpc>
                <a:spcPct val="150000"/>
              </a:lnSpc>
              <a:spcBef>
                <a:spcPts val="0"/>
              </a:spcBef>
              <a:spcAft>
                <a:spcPts val="0"/>
              </a:spcAft>
              <a:buNone/>
            </a:pPr>
            <a:r>
              <a:rPr lang="en-GB" sz="1200" b="0" i="0" u="none" strike="noStrike" cap="none" dirty="0">
                <a:solidFill>
                  <a:srgbClr val="262626"/>
                </a:solidFill>
                <a:latin typeface="Roboto Light"/>
                <a:ea typeface="Roboto Light"/>
                <a:cs typeface="Roboto Light"/>
                <a:sym typeface="Roboto Light"/>
              </a:rPr>
              <a:t>FROM SWEDEN.</a:t>
            </a:r>
            <a:endParaRPr sz="1200" b="0" i="0" u="none" strike="noStrike" cap="none" dirty="0">
              <a:solidFill>
                <a:srgbClr val="333333"/>
              </a:solidFill>
              <a:latin typeface="Roboto Light"/>
              <a:ea typeface="Roboto Light"/>
              <a:cs typeface="Roboto Light"/>
              <a:sym typeface="Roboto Light"/>
            </a:endParaRPr>
          </a:p>
        </p:txBody>
      </p:sp>
      <p:pic>
        <p:nvPicPr>
          <p:cNvPr id="7" name="Google Shape;172;p28">
            <a:extLst>
              <a:ext uri="{FF2B5EF4-FFF2-40B4-BE49-F238E27FC236}">
                <a16:creationId xmlns:a16="http://schemas.microsoft.com/office/drawing/2014/main" id="{9BF0A6F4-7F81-6F27-81C3-F7797AC8CEFE}"/>
              </a:ext>
            </a:extLst>
          </p:cNvPr>
          <p:cNvPicPr preferRelativeResize="0"/>
          <p:nvPr/>
        </p:nvPicPr>
        <p:blipFill rotWithShape="1">
          <a:blip r:embed="rId3">
            <a:alphaModFix/>
          </a:blip>
          <a:srcRect l="5172" r="8900" b="5728"/>
          <a:stretch/>
        </p:blipFill>
        <p:spPr>
          <a:xfrm>
            <a:off x="-13313" y="581189"/>
            <a:ext cx="4530633" cy="4025155"/>
          </a:xfrm>
          <a:prstGeom prst="rect">
            <a:avLst/>
          </a:prstGeom>
          <a:noFill/>
          <a:ln>
            <a:noFill/>
          </a:ln>
        </p:spPr>
      </p:pic>
      <p:pic>
        <p:nvPicPr>
          <p:cNvPr id="8" name="Google Shape;462;p51">
            <a:extLst>
              <a:ext uri="{FF2B5EF4-FFF2-40B4-BE49-F238E27FC236}">
                <a16:creationId xmlns:a16="http://schemas.microsoft.com/office/drawing/2014/main" id="{37235DB2-3328-E8F1-CD20-8323D9E324D0}"/>
              </a:ext>
            </a:extLst>
          </p:cNvPr>
          <p:cNvPicPr preferRelativeResize="0"/>
          <p:nvPr/>
        </p:nvPicPr>
        <p:blipFill>
          <a:blip r:embed="rId4">
            <a:alphaModFix/>
          </a:blip>
          <a:stretch>
            <a:fillRect/>
          </a:stretch>
        </p:blipFill>
        <p:spPr>
          <a:xfrm>
            <a:off x="5973390" y="1963497"/>
            <a:ext cx="1703967" cy="614495"/>
          </a:xfrm>
          <a:prstGeom prst="rect">
            <a:avLst/>
          </a:prstGeom>
          <a:noFill/>
          <a:ln>
            <a:noFill/>
          </a:ln>
        </p:spPr>
      </p:pic>
    </p:spTree>
    <p:extLst>
      <p:ext uri="{BB962C8B-B14F-4D97-AF65-F5344CB8AC3E}">
        <p14:creationId xmlns:p14="http://schemas.microsoft.com/office/powerpoint/2010/main" val="307991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63" name="Google Shape;463;p51"/>
          <p:cNvPicPr preferRelativeResize="0"/>
          <p:nvPr/>
        </p:nvPicPr>
        <p:blipFill>
          <a:blip r:embed="rId4">
            <a:alphaModFix/>
          </a:blip>
          <a:stretch>
            <a:fillRect/>
          </a:stretch>
        </p:blipFill>
        <p:spPr>
          <a:xfrm>
            <a:off x="372800" y="347150"/>
            <a:ext cx="3147200" cy="4300500"/>
          </a:xfrm>
          <a:prstGeom prst="rect">
            <a:avLst/>
          </a:prstGeom>
          <a:noFill/>
          <a:ln>
            <a:noFill/>
          </a:ln>
        </p:spPr>
      </p:pic>
      <p:sp>
        <p:nvSpPr>
          <p:cNvPr id="5" name="Google Shape;192;p30">
            <a:extLst>
              <a:ext uri="{FF2B5EF4-FFF2-40B4-BE49-F238E27FC236}">
                <a16:creationId xmlns:a16="http://schemas.microsoft.com/office/drawing/2014/main" id="{502CFD7C-8958-CBE9-1D83-39AA3457DDBB}"/>
              </a:ext>
            </a:extLst>
          </p:cNvPr>
          <p:cNvSpPr txBox="1"/>
          <p:nvPr/>
        </p:nvSpPr>
        <p:spPr>
          <a:xfrm>
            <a:off x="4132390" y="2356069"/>
            <a:ext cx="4399220" cy="431362"/>
          </a:xfrm>
          <a:prstGeom prst="rect">
            <a:avLst/>
          </a:prstGeom>
          <a:noFill/>
          <a:ln>
            <a:noFill/>
          </a:ln>
        </p:spPr>
        <p:txBody>
          <a:bodyPr spcFirstLastPara="1" wrap="square" lIns="53575" tIns="53575" rIns="53575" bIns="53575" anchor="ctr" anchorCtr="0">
            <a:spAutoFit/>
          </a:bodyPr>
          <a:lstStyle/>
          <a:p>
            <a:pPr marL="0" marR="0" lvl="0" indent="0" algn="ctr" rtl="0">
              <a:lnSpc>
                <a:spcPct val="150000"/>
              </a:lnSpc>
              <a:spcBef>
                <a:spcPts val="0"/>
              </a:spcBef>
              <a:spcAft>
                <a:spcPts val="0"/>
              </a:spcAft>
              <a:buNone/>
            </a:pPr>
            <a:r>
              <a:rPr lang="sv-SE" b="0" i="0" u="none" strike="noStrike" cap="none" spc="300" dirty="0">
                <a:solidFill>
                  <a:srgbClr val="262626"/>
                </a:solidFill>
                <a:latin typeface="Roboto"/>
                <a:ea typeface="Roboto"/>
                <a:cs typeface="Roboto"/>
                <a:sym typeface="Roboto"/>
              </a:rPr>
              <a:t>THANK YOU!</a:t>
            </a:r>
            <a:endParaRPr b="0" i="0" u="none" strike="noStrike" cap="none" spc="300" dirty="0">
              <a:solidFill>
                <a:srgbClr val="333333"/>
              </a:solidFill>
              <a:latin typeface="Roboto Light"/>
              <a:ea typeface="Roboto Light"/>
              <a:cs typeface="Roboto Light"/>
              <a:sym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p:nvPr/>
        </p:nvSpPr>
        <p:spPr>
          <a:xfrm>
            <a:off x="0" y="0"/>
            <a:ext cx="4513522"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r>
              <a:rPr lang="en-GB" sz="800" b="0" i="0" u="none" strike="noStrike" cap="none">
                <a:solidFill>
                  <a:srgbClr val="B2A29A"/>
                </a:solidFill>
                <a:latin typeface="Lato"/>
                <a:ea typeface="Lato"/>
                <a:cs typeface="Lato"/>
                <a:sym typeface="Lato"/>
              </a:rPr>
              <a:t>Z</a:t>
            </a:r>
            <a:endParaRPr sz="800" b="0" i="0" u="none" strike="noStrike" cap="none">
              <a:solidFill>
                <a:srgbClr val="B2A29A"/>
              </a:solidFill>
              <a:latin typeface="Lato"/>
              <a:ea typeface="Lato"/>
              <a:cs typeface="Lato"/>
              <a:sym typeface="Lato"/>
            </a:endParaRPr>
          </a:p>
        </p:txBody>
      </p:sp>
      <p:sp>
        <p:nvSpPr>
          <p:cNvPr id="170" name="Google Shape;170;p28"/>
          <p:cNvSpPr/>
          <p:nvPr/>
        </p:nvSpPr>
        <p:spPr>
          <a:xfrm>
            <a:off x="1" y="0"/>
            <a:ext cx="4505744"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endParaRPr sz="800" b="0" i="0" u="none" strike="noStrike" cap="none">
              <a:solidFill>
                <a:srgbClr val="B2A29A"/>
              </a:solidFill>
              <a:latin typeface="Lato"/>
              <a:ea typeface="Lato"/>
              <a:cs typeface="Lato"/>
              <a:sym typeface="Lato"/>
            </a:endParaRPr>
          </a:p>
        </p:txBody>
      </p:sp>
      <p:sp>
        <p:nvSpPr>
          <p:cNvPr id="171" name="Google Shape;171;p28"/>
          <p:cNvSpPr/>
          <p:nvPr/>
        </p:nvSpPr>
        <p:spPr>
          <a:xfrm>
            <a:off x="4659583" y="1488569"/>
            <a:ext cx="4171901" cy="2719671"/>
          </a:xfrm>
          <a:prstGeom prst="rect">
            <a:avLst/>
          </a:prstGeom>
          <a:solidFill>
            <a:srgbClr val="FAF7F5"/>
          </a:solidFill>
          <a:ln>
            <a:noFill/>
          </a:ln>
        </p:spPr>
        <p:txBody>
          <a:bodyPr spcFirstLastPara="1" wrap="square" lIns="31100" tIns="31100" rIns="31100" bIns="31100" anchor="ctr" anchorCtr="0">
            <a:noAutofit/>
          </a:bodyPr>
          <a:lstStyle/>
          <a:p>
            <a:pPr marL="0" marR="0" lvl="0" indent="0" algn="l" rtl="0">
              <a:spcBef>
                <a:spcPts val="0"/>
              </a:spcBef>
              <a:spcAft>
                <a:spcPts val="0"/>
              </a:spcAft>
              <a:buNone/>
            </a:pPr>
            <a:r>
              <a:rPr lang="en-US" sz="1200" b="0" i="0" u="none" strike="noStrike" cap="none" dirty="0">
                <a:solidFill>
                  <a:srgbClr val="000000"/>
                </a:solidFill>
                <a:latin typeface="Roboto Light" panose="02000000000000000000" pitchFamily="2" charset="0"/>
                <a:ea typeface="Roboto Light" panose="02000000000000000000" pitchFamily="2" charset="0"/>
                <a:cs typeface="Roboto Light"/>
                <a:sym typeface="Roboto Light"/>
              </a:rPr>
              <a:t>Born in Stockholm more than 11 years ago, on International Women’s Day, IDUN Minerals is a beauty brand that combines high-performance formulas and high-quality results, thanks to ingredients that protect and care for the skin. The products are formulated in close cooperation with researchers and dermatologists and are developed for all skin types, even the most sensitive.  </a:t>
            </a:r>
            <a:endParaRPr lang="en-US" sz="1200" b="0" i="0" u="none" strike="noStrike" cap="none" dirty="0">
              <a:solidFill>
                <a:schemeClr val="dk1"/>
              </a:solidFill>
              <a:latin typeface="Roboto Light" panose="02000000000000000000" pitchFamily="2" charset="0"/>
              <a:ea typeface="Roboto Light" panose="02000000000000000000" pitchFamily="2" charset="0"/>
              <a:cs typeface="Roboto Light"/>
              <a:sym typeface="Roboto Light"/>
            </a:endParaRPr>
          </a:p>
          <a:p>
            <a:pPr marL="0" marR="0" lvl="0" indent="0" algn="l" rtl="0">
              <a:spcBef>
                <a:spcPts val="0"/>
              </a:spcBef>
              <a:spcAft>
                <a:spcPts val="0"/>
              </a:spcAft>
              <a:buNone/>
            </a:pPr>
            <a:r>
              <a:rPr lang="en-US" sz="1200" b="0" i="0" u="none" strike="noStrike" cap="none" dirty="0">
                <a:solidFill>
                  <a:srgbClr val="000000"/>
                </a:solidFill>
                <a:latin typeface="Roboto Light" panose="02000000000000000000" pitchFamily="2" charset="0"/>
                <a:ea typeface="Roboto Light" panose="02000000000000000000" pitchFamily="2" charset="0"/>
                <a:cs typeface="Roboto Light"/>
                <a:sym typeface="Roboto Light"/>
              </a:rPr>
              <a:t> </a:t>
            </a:r>
            <a:endParaRPr lang="en-US" sz="1200" b="0" i="0" u="none" strike="noStrike" cap="none" dirty="0">
              <a:solidFill>
                <a:schemeClr val="dk1"/>
              </a:solidFill>
              <a:latin typeface="Roboto Light" panose="02000000000000000000" pitchFamily="2" charset="0"/>
              <a:ea typeface="Roboto Light" panose="02000000000000000000" pitchFamily="2" charset="0"/>
              <a:cs typeface="Roboto Light"/>
              <a:sym typeface="Roboto Light"/>
            </a:endParaRPr>
          </a:p>
          <a:p>
            <a:pPr marL="0" marR="0" lvl="0" indent="0" algn="l" rtl="0">
              <a:spcBef>
                <a:spcPts val="0"/>
              </a:spcBef>
              <a:spcAft>
                <a:spcPts val="0"/>
              </a:spcAft>
              <a:buNone/>
            </a:pPr>
            <a:r>
              <a:rPr lang="en-US" sz="1200" b="0" i="0" u="none" strike="noStrike" cap="none" dirty="0">
                <a:solidFill>
                  <a:srgbClr val="000000"/>
                </a:solidFill>
                <a:latin typeface="Roboto Light" panose="02000000000000000000" pitchFamily="2" charset="0"/>
                <a:ea typeface="Roboto Light" panose="02000000000000000000" pitchFamily="2" charset="0"/>
                <a:cs typeface="Roboto Light"/>
                <a:sym typeface="Roboto Light"/>
              </a:rPr>
              <a:t>Striving for inclusiveness, the assortment consists of a wide shade range infused with highly purified minerals. With the ambition to be a sustainable beauty brand, IDUN Minerals has an increased focus on local production, transparency, becoming 100 % vegan, and reducing the environmental impact of its products.</a:t>
            </a:r>
            <a:endParaRPr lang="en-US" sz="1200" b="0" i="0" u="none" strike="noStrike" cap="none" dirty="0">
              <a:solidFill>
                <a:schemeClr val="dk1"/>
              </a:solidFill>
              <a:latin typeface="Roboto Light" panose="02000000000000000000" pitchFamily="2" charset="0"/>
              <a:ea typeface="Roboto Light" panose="02000000000000000000" pitchFamily="2" charset="0"/>
              <a:cs typeface="Roboto Light"/>
              <a:sym typeface="Roboto Light"/>
            </a:endParaRPr>
          </a:p>
        </p:txBody>
      </p:sp>
      <p:sp>
        <p:nvSpPr>
          <p:cNvPr id="174" name="Google Shape;174;p28"/>
          <p:cNvSpPr txBox="1"/>
          <p:nvPr/>
        </p:nvSpPr>
        <p:spPr>
          <a:xfrm>
            <a:off x="4441332" y="992543"/>
            <a:ext cx="4635000" cy="477600"/>
          </a:xfrm>
          <a:prstGeom prst="rect">
            <a:avLst/>
          </a:prstGeom>
          <a:noFill/>
          <a:ln>
            <a:noFill/>
          </a:ln>
        </p:spPr>
        <p:txBody>
          <a:bodyPr spcFirstLastPara="1" wrap="square" lIns="53575" tIns="53575" rIns="53575" bIns="53575" anchor="ctr" anchorCtr="0">
            <a:spAutoFit/>
          </a:bodyPr>
          <a:lstStyle/>
          <a:p>
            <a:pPr marL="0" marR="0" lvl="0" indent="0" algn="ctr" rtl="0">
              <a:spcBef>
                <a:spcPts val="0"/>
              </a:spcBef>
              <a:spcAft>
                <a:spcPts val="0"/>
              </a:spcAft>
              <a:buNone/>
            </a:pPr>
            <a:r>
              <a:rPr lang="en-GB" sz="1200" b="0" i="0" u="none" strike="noStrike" cap="none" dirty="0">
                <a:solidFill>
                  <a:srgbClr val="262626"/>
                </a:solidFill>
                <a:latin typeface="Roboto"/>
                <a:ea typeface="Roboto"/>
                <a:cs typeface="Roboto"/>
                <a:sym typeface="Roboto"/>
              </a:rPr>
              <a:t>BORN IN STOCKHOLM,</a:t>
            </a:r>
            <a:br>
              <a:rPr lang="en-GB" sz="1200" b="0" i="0" u="none" strike="noStrike" cap="none" dirty="0">
                <a:solidFill>
                  <a:srgbClr val="262626"/>
                </a:solidFill>
                <a:latin typeface="Roboto"/>
                <a:ea typeface="Roboto"/>
                <a:cs typeface="Roboto"/>
                <a:sym typeface="Roboto"/>
              </a:rPr>
            </a:br>
            <a:r>
              <a:rPr lang="en-GB" sz="1200" b="0" i="0" u="none" strike="noStrike" cap="none" dirty="0">
                <a:solidFill>
                  <a:srgbClr val="262626"/>
                </a:solidFill>
                <a:latin typeface="Roboto Light"/>
                <a:ea typeface="Roboto Light"/>
                <a:cs typeface="Roboto Light"/>
                <a:sym typeface="Roboto Light"/>
              </a:rPr>
              <a:t>GLOBALLY LOVED</a:t>
            </a:r>
            <a:r>
              <a:rPr lang="en-GB" sz="1200" b="0" i="0" u="none" strike="noStrike" cap="none" dirty="0">
                <a:solidFill>
                  <a:srgbClr val="333333"/>
                </a:solidFill>
                <a:latin typeface="Roboto Light"/>
                <a:ea typeface="Roboto Light"/>
                <a:cs typeface="Roboto Light"/>
                <a:sym typeface="Roboto Light"/>
              </a:rPr>
              <a:t>.</a:t>
            </a:r>
            <a:endParaRPr sz="1200" b="0" i="0" u="none" strike="noStrike" cap="none" dirty="0">
              <a:solidFill>
                <a:srgbClr val="333333"/>
              </a:solidFill>
              <a:latin typeface="Roboto Light"/>
              <a:ea typeface="Roboto Light"/>
              <a:cs typeface="Roboto Light"/>
              <a:sym typeface="Roboto Light"/>
            </a:endParaRPr>
          </a:p>
        </p:txBody>
      </p:sp>
      <p:pic>
        <p:nvPicPr>
          <p:cNvPr id="1026" name="Picture 2">
            <a:extLst>
              <a:ext uri="{FF2B5EF4-FFF2-40B4-BE49-F238E27FC236}">
                <a16:creationId xmlns:a16="http://schemas.microsoft.com/office/drawing/2014/main" id="{3DEDD5EE-7DBF-57A5-5E8F-85DF367790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25" t="20384" r="46906" b="16851"/>
          <a:stretch/>
        </p:blipFill>
        <p:spPr bwMode="auto">
          <a:xfrm>
            <a:off x="-11575" y="581189"/>
            <a:ext cx="4521986" cy="4025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p:nvPr/>
        </p:nvSpPr>
        <p:spPr>
          <a:xfrm>
            <a:off x="0" y="0"/>
            <a:ext cx="4513522"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r>
              <a:rPr lang="en-GB" sz="800" b="0" i="0" u="none" strike="noStrike" cap="none">
                <a:solidFill>
                  <a:srgbClr val="B2A29A"/>
                </a:solidFill>
                <a:latin typeface="Lato"/>
                <a:ea typeface="Lato"/>
                <a:cs typeface="Lato"/>
                <a:sym typeface="Lato"/>
              </a:rPr>
              <a:t>Z</a:t>
            </a:r>
            <a:endParaRPr sz="800" b="0" i="0" u="none" strike="noStrike" cap="none">
              <a:solidFill>
                <a:srgbClr val="B2A29A"/>
              </a:solidFill>
              <a:latin typeface="Lato"/>
              <a:ea typeface="Lato"/>
              <a:cs typeface="Lato"/>
              <a:sym typeface="Lato"/>
            </a:endParaRPr>
          </a:p>
        </p:txBody>
      </p:sp>
      <p:sp>
        <p:nvSpPr>
          <p:cNvPr id="180" name="Google Shape;180;p29"/>
          <p:cNvSpPr/>
          <p:nvPr/>
        </p:nvSpPr>
        <p:spPr>
          <a:xfrm>
            <a:off x="1" y="0"/>
            <a:ext cx="4505744" cy="5143501"/>
          </a:xfrm>
          <a:prstGeom prst="rect">
            <a:avLst/>
          </a:prstGeom>
          <a:solidFill>
            <a:srgbClr val="D6C5BA"/>
          </a:solidFill>
          <a:ln>
            <a:noFill/>
          </a:ln>
        </p:spPr>
        <p:txBody>
          <a:bodyPr spcFirstLastPara="1" wrap="square" lIns="31100" tIns="31100" rIns="31100" bIns="31100" anchor="ctr" anchorCtr="0">
            <a:noAutofit/>
          </a:bodyPr>
          <a:lstStyle/>
          <a:p>
            <a:pPr marL="0" marR="0" lvl="0" indent="0" algn="l" rtl="0">
              <a:lnSpc>
                <a:spcPct val="130000"/>
              </a:lnSpc>
              <a:spcBef>
                <a:spcPts val="0"/>
              </a:spcBef>
              <a:spcAft>
                <a:spcPts val="0"/>
              </a:spcAft>
              <a:buClr>
                <a:srgbClr val="B2A29A"/>
              </a:buClr>
              <a:buSzPts val="800"/>
              <a:buFont typeface="Lato"/>
              <a:buNone/>
            </a:pPr>
            <a:endParaRPr sz="800" b="0" i="0" u="none" strike="noStrike" cap="none">
              <a:solidFill>
                <a:srgbClr val="B2A29A"/>
              </a:solidFill>
              <a:latin typeface="Lato"/>
              <a:ea typeface="Lato"/>
              <a:cs typeface="Lato"/>
              <a:sym typeface="Lato"/>
            </a:endParaRPr>
          </a:p>
        </p:txBody>
      </p:sp>
      <p:sp>
        <p:nvSpPr>
          <p:cNvPr id="183" name="Google Shape;183;p29"/>
          <p:cNvSpPr txBox="1"/>
          <p:nvPr/>
        </p:nvSpPr>
        <p:spPr>
          <a:xfrm>
            <a:off x="4513521" y="1594238"/>
            <a:ext cx="4635000" cy="292800"/>
          </a:xfrm>
          <a:prstGeom prst="rect">
            <a:avLst/>
          </a:prstGeom>
          <a:noFill/>
          <a:ln>
            <a:noFill/>
          </a:ln>
        </p:spPr>
        <p:txBody>
          <a:bodyPr spcFirstLastPara="1" wrap="square" lIns="53575" tIns="53575" rIns="53575" bIns="53575" anchor="ctr" anchorCtr="0">
            <a:spAutoFit/>
          </a:bodyPr>
          <a:lstStyle/>
          <a:p>
            <a:pPr marL="0" marR="0" lvl="0" indent="0" algn="ctr" rtl="0">
              <a:spcBef>
                <a:spcPts val="0"/>
              </a:spcBef>
              <a:spcAft>
                <a:spcPts val="0"/>
              </a:spcAft>
              <a:buNone/>
            </a:pPr>
            <a:r>
              <a:rPr lang="en-GB" sz="1200" b="0" i="0" u="none" strike="noStrike" cap="none" dirty="0">
                <a:solidFill>
                  <a:srgbClr val="262626"/>
                </a:solidFill>
                <a:latin typeface="Roboto"/>
                <a:ea typeface="Roboto"/>
                <a:cs typeface="Roboto"/>
                <a:sym typeface="Roboto"/>
              </a:rPr>
              <a:t>THE STORY OF IDUN</a:t>
            </a:r>
            <a:endParaRPr sz="1200" b="0" i="0" u="none" strike="noStrike" cap="none" dirty="0">
              <a:solidFill>
                <a:srgbClr val="333333"/>
              </a:solidFill>
              <a:latin typeface="Roboto Light"/>
              <a:ea typeface="Roboto Light"/>
              <a:cs typeface="Roboto Light"/>
              <a:sym typeface="Roboto Light"/>
            </a:endParaRPr>
          </a:p>
        </p:txBody>
      </p:sp>
      <p:pic>
        <p:nvPicPr>
          <p:cNvPr id="184" name="Google Shape;184;p29"/>
          <p:cNvPicPr preferRelativeResize="0"/>
          <p:nvPr/>
        </p:nvPicPr>
        <p:blipFill rotWithShape="1">
          <a:blip r:embed="rId3">
            <a:alphaModFix/>
          </a:blip>
          <a:srcRect l="41496" t="8145" r="6924" b="13524"/>
          <a:stretch/>
        </p:blipFill>
        <p:spPr>
          <a:xfrm>
            <a:off x="3112" y="559172"/>
            <a:ext cx="4510409" cy="4025155"/>
          </a:xfrm>
          <a:prstGeom prst="rect">
            <a:avLst/>
          </a:prstGeom>
          <a:noFill/>
          <a:ln>
            <a:noFill/>
          </a:ln>
        </p:spPr>
      </p:pic>
      <p:sp>
        <p:nvSpPr>
          <p:cNvPr id="10" name="textruta 9">
            <a:extLst>
              <a:ext uri="{FF2B5EF4-FFF2-40B4-BE49-F238E27FC236}">
                <a16:creationId xmlns:a16="http://schemas.microsoft.com/office/drawing/2014/main" id="{C307CA6B-E7DC-B3EE-5BA7-6318AD9B3437}"/>
              </a:ext>
            </a:extLst>
          </p:cNvPr>
          <p:cNvSpPr txBox="1"/>
          <p:nvPr/>
        </p:nvSpPr>
        <p:spPr>
          <a:xfrm>
            <a:off x="4643709" y="2019696"/>
            <a:ext cx="4374624" cy="1754326"/>
          </a:xfrm>
          <a:prstGeom prst="rect">
            <a:avLst/>
          </a:prstGeom>
          <a:noFill/>
        </p:spPr>
        <p:txBody>
          <a:bodyPr wrap="square">
            <a:spAutoFit/>
          </a:bodyPr>
          <a:lstStyle/>
          <a:p>
            <a:pPr rtl="0">
              <a:spcBef>
                <a:spcPts val="0"/>
              </a:spcBef>
              <a:spcAft>
                <a:spcPts val="0"/>
              </a:spcAft>
            </a:pPr>
            <a:r>
              <a:rPr lang="en-US" sz="1200" b="0" i="0" u="none" strike="noStrike" dirty="0" err="1">
                <a:solidFill>
                  <a:srgbClr val="000000"/>
                </a:solidFill>
                <a:effectLst/>
                <a:latin typeface="Roboto Light" panose="02000000000000000000" pitchFamily="2" charset="0"/>
                <a:ea typeface="Roboto Light" panose="02000000000000000000" pitchFamily="2" charset="0"/>
              </a:rPr>
              <a:t>Idun</a:t>
            </a:r>
            <a:r>
              <a:rPr lang="en-US" sz="1200" b="0" i="0" u="none" strike="noStrike" dirty="0">
                <a:solidFill>
                  <a:srgbClr val="000000"/>
                </a:solidFill>
                <a:effectLst/>
                <a:latin typeface="Roboto Light" panose="02000000000000000000" pitchFamily="2" charset="0"/>
                <a:ea typeface="Roboto Light" panose="02000000000000000000" pitchFamily="2" charset="0"/>
              </a:rPr>
              <a:t>, in Norse mythology, was the goddess of beauty, eternal youth and rejuvenation. She was known to be the keeper of magic golden apples, known to provide the Gods with the ability to sustain immortality, making them eternally young and beautiful.</a:t>
            </a:r>
            <a:br>
              <a:rPr lang="en-US" sz="1200" b="0" i="0" u="none" strike="noStrike" dirty="0">
                <a:solidFill>
                  <a:srgbClr val="000000"/>
                </a:solidFill>
                <a:effectLst/>
                <a:latin typeface="Roboto Light" panose="02000000000000000000" pitchFamily="2" charset="0"/>
                <a:ea typeface="Roboto Light" panose="02000000000000000000" pitchFamily="2" charset="0"/>
              </a:rPr>
            </a:br>
            <a:br>
              <a:rPr lang="en-US" sz="1200" b="0" i="0" u="none" strike="noStrike" dirty="0">
                <a:solidFill>
                  <a:srgbClr val="000000"/>
                </a:solidFill>
                <a:effectLst/>
                <a:latin typeface="Roboto Light" panose="02000000000000000000" pitchFamily="2" charset="0"/>
                <a:ea typeface="Roboto Light" panose="02000000000000000000" pitchFamily="2" charset="0"/>
              </a:rPr>
            </a:br>
            <a:r>
              <a:rPr lang="en-US" sz="1200" b="0" i="0" u="none" strike="noStrike" dirty="0">
                <a:solidFill>
                  <a:srgbClr val="000000"/>
                </a:solidFill>
                <a:effectLst/>
                <a:latin typeface="Roboto Light" panose="02000000000000000000" pitchFamily="2" charset="0"/>
                <a:ea typeface="Roboto Light" panose="02000000000000000000" pitchFamily="2" charset="0"/>
              </a:rPr>
              <a:t>IDUN Minerals highlights the goddess </a:t>
            </a:r>
            <a:r>
              <a:rPr lang="en-US" sz="1200" b="0" i="0" u="none" strike="noStrike" dirty="0" err="1">
                <a:solidFill>
                  <a:srgbClr val="000000"/>
                </a:solidFill>
                <a:effectLst/>
                <a:latin typeface="Roboto Light" panose="02000000000000000000" pitchFamily="2" charset="0"/>
                <a:ea typeface="Roboto Light" panose="02000000000000000000" pitchFamily="2" charset="0"/>
              </a:rPr>
              <a:t>Idun</a:t>
            </a:r>
            <a:r>
              <a:rPr lang="en-US" sz="1200" b="0" i="0" u="none" strike="noStrike" dirty="0">
                <a:solidFill>
                  <a:srgbClr val="000000"/>
                </a:solidFill>
                <a:effectLst/>
                <a:latin typeface="Roboto Light" panose="02000000000000000000" pitchFamily="2" charset="0"/>
                <a:ea typeface="Roboto Light" panose="02000000000000000000" pitchFamily="2" charset="0"/>
              </a:rPr>
              <a:t> in the brand name as part of its Nordic heritage but also as a symbol of beauty and female strength. </a:t>
            </a:r>
            <a:endParaRPr lang="en-US" sz="1200" b="0" dirty="0">
              <a:effectLst/>
              <a:latin typeface="Roboto Light" panose="02000000000000000000" pitchFamily="2" charset="0"/>
              <a:ea typeface="Roboto Light"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9" name="Google Shape;259;p32"/>
          <p:cNvSpPr txBox="1"/>
          <p:nvPr/>
        </p:nvSpPr>
        <p:spPr>
          <a:xfrm>
            <a:off x="660975" y="493675"/>
            <a:ext cx="8139900" cy="400200"/>
          </a:xfrm>
          <a:prstGeom prst="rect">
            <a:avLst/>
          </a:prstGeom>
          <a:noFill/>
          <a:ln>
            <a:noFill/>
          </a:ln>
        </p:spPr>
        <p:txBody>
          <a:bodyPr spcFirstLastPara="1" wrap="square" lIns="91425" tIns="91425" rIns="91425" bIns="91425" anchor="ctr" anchorCtr="0">
            <a:noAutofit/>
          </a:bodyPr>
          <a:lstStyle/>
          <a:p>
            <a:pPr marL="0" lvl="0" indent="0" algn="l" rtl="0">
              <a:lnSpc>
                <a:spcPct val="1000000"/>
              </a:lnSpc>
              <a:spcBef>
                <a:spcPts val="0"/>
              </a:spcBef>
              <a:spcAft>
                <a:spcPts val="0"/>
              </a:spcAft>
              <a:buNone/>
            </a:pPr>
            <a:r>
              <a:rPr lang="en-GB" sz="2100">
                <a:latin typeface="Roboto"/>
                <a:ea typeface="Roboto"/>
                <a:cs typeface="Roboto"/>
                <a:sym typeface="Roboto"/>
              </a:rPr>
              <a:t>INSERT HEADLINE</a:t>
            </a:r>
            <a:endParaRPr sz="2100">
              <a:latin typeface="Roboto"/>
              <a:ea typeface="Roboto"/>
              <a:cs typeface="Roboto"/>
              <a:sym typeface="Roboto"/>
            </a:endParaRPr>
          </a:p>
        </p:txBody>
      </p:sp>
      <p:sp>
        <p:nvSpPr>
          <p:cNvPr id="260" name="Google Shape;260;p32"/>
          <p:cNvSpPr txBox="1"/>
          <p:nvPr/>
        </p:nvSpPr>
        <p:spPr>
          <a:xfrm>
            <a:off x="660975" y="1005725"/>
            <a:ext cx="83553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INSERT COPY</a:t>
            </a:r>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INSERT COPY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INSERT COPY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INSERT COPY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INSERT COPY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INSERT COPY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INSERT COPY</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solidFill>
                  <a:schemeClr val="dk1"/>
                </a:solidFill>
              </a:rPr>
              <a:t>INSERT COPY</a:t>
            </a:r>
            <a:endParaRPr/>
          </a:p>
        </p:txBody>
      </p:sp>
      <p:pic>
        <p:nvPicPr>
          <p:cNvPr id="261" name="Google Shape;261;p32"/>
          <p:cNvPicPr preferRelativeResize="0"/>
          <p:nvPr/>
        </p:nvPicPr>
        <p:blipFill rotWithShape="1">
          <a:blip r:embed="rId4">
            <a:alphaModFix/>
          </a:blip>
          <a:srcRect t="1903"/>
          <a:stretch/>
        </p:blipFill>
        <p:spPr>
          <a:xfrm>
            <a:off x="324800" y="349875"/>
            <a:ext cx="8770700" cy="4363575"/>
          </a:xfrm>
          <a:prstGeom prst="rect">
            <a:avLst/>
          </a:prstGeom>
          <a:noFill/>
          <a:ln>
            <a:noFill/>
          </a:ln>
        </p:spPr>
      </p:pic>
      <p:sp>
        <p:nvSpPr>
          <p:cNvPr id="262" name="Google Shape;262;p32"/>
          <p:cNvSpPr/>
          <p:nvPr/>
        </p:nvSpPr>
        <p:spPr>
          <a:xfrm>
            <a:off x="5521000" y="3468325"/>
            <a:ext cx="3495300" cy="1085400"/>
          </a:xfrm>
          <a:prstGeom prst="rect">
            <a:avLst/>
          </a:prstGeom>
          <a:solidFill>
            <a:srgbClr val="FA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grpSp>
        <p:nvGrpSpPr>
          <p:cNvPr id="273" name="Google Shape;273;p34"/>
          <p:cNvGrpSpPr/>
          <p:nvPr/>
        </p:nvGrpSpPr>
        <p:grpSpPr>
          <a:xfrm>
            <a:off x="0" y="-18675"/>
            <a:ext cx="9179800" cy="5162250"/>
            <a:chOff x="0" y="-18675"/>
            <a:chExt cx="9179800" cy="5162250"/>
          </a:xfrm>
        </p:grpSpPr>
        <p:sp>
          <p:nvSpPr>
            <p:cNvPr id="274" name="Google Shape;274;p34"/>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7" name="Google Shape;277;p34"/>
          <p:cNvPicPr preferRelativeResize="0"/>
          <p:nvPr/>
        </p:nvPicPr>
        <p:blipFill>
          <a:blip r:embed="rId3">
            <a:alphaModFix/>
          </a:blip>
          <a:stretch>
            <a:fillRect/>
          </a:stretch>
        </p:blipFill>
        <p:spPr>
          <a:xfrm>
            <a:off x="392425" y="353149"/>
            <a:ext cx="7924699" cy="4418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grpSp>
        <p:nvGrpSpPr>
          <p:cNvPr id="282" name="Google Shape;282;p35"/>
          <p:cNvGrpSpPr/>
          <p:nvPr/>
        </p:nvGrpSpPr>
        <p:grpSpPr>
          <a:xfrm>
            <a:off x="0" y="-18675"/>
            <a:ext cx="9179800" cy="5162250"/>
            <a:chOff x="0" y="-18675"/>
            <a:chExt cx="9179800" cy="5162250"/>
          </a:xfrm>
        </p:grpSpPr>
        <p:sp>
          <p:nvSpPr>
            <p:cNvPr id="283" name="Google Shape;283;p35"/>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5"/>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5"/>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6" name="Google Shape;286;p35"/>
          <p:cNvPicPr preferRelativeResize="0"/>
          <p:nvPr/>
        </p:nvPicPr>
        <p:blipFill>
          <a:blip r:embed="rId3">
            <a:alphaModFix/>
          </a:blip>
          <a:stretch>
            <a:fillRect/>
          </a:stretch>
        </p:blipFill>
        <p:spPr>
          <a:xfrm>
            <a:off x="1364451" y="468450"/>
            <a:ext cx="6415099" cy="4187999"/>
          </a:xfrm>
          <a:prstGeom prst="rect">
            <a:avLst/>
          </a:prstGeom>
          <a:noFill/>
          <a:ln>
            <a:noFill/>
          </a:ln>
        </p:spPr>
      </p:pic>
      <p:sp>
        <p:nvSpPr>
          <p:cNvPr id="287" name="Google Shape;287;p35"/>
          <p:cNvSpPr txBox="1"/>
          <p:nvPr/>
        </p:nvSpPr>
        <p:spPr>
          <a:xfrm>
            <a:off x="3761775" y="2195260"/>
            <a:ext cx="1504706" cy="429418"/>
          </a:xfrm>
          <a:prstGeom prst="rect">
            <a:avLst/>
          </a:prstGeom>
          <a:solidFill>
            <a:schemeClr val="lt1"/>
          </a:solidFill>
          <a:ln>
            <a:noFill/>
          </a:ln>
        </p:spPr>
        <p:txBody>
          <a:bodyPr spcFirstLastPara="1" wrap="square" lIns="90000" tIns="90000" rIns="91425" bIns="91425" anchor="ctr" anchorCtr="0">
            <a:spAutoFit/>
          </a:bodyPr>
          <a:lstStyle/>
          <a:p>
            <a:pPr marL="0" lvl="0" indent="0" algn="ctr" rtl="0">
              <a:spcBef>
                <a:spcPts val="0"/>
              </a:spcBef>
              <a:spcAft>
                <a:spcPts val="0"/>
              </a:spcAft>
              <a:buNone/>
            </a:pPr>
            <a:r>
              <a:rPr lang="en-GB" sz="800" spc="300" dirty="0">
                <a:latin typeface="Roboto"/>
                <a:ea typeface="Roboto"/>
                <a:cs typeface="Roboto"/>
                <a:sym typeface="Roboto"/>
              </a:rPr>
              <a:t>SUSTAINABILITY FOCUS AREAS</a:t>
            </a:r>
            <a:endParaRPr sz="800" spc="300" dirty="0">
              <a:latin typeface="Roboto"/>
              <a:ea typeface="Roboto"/>
              <a:cs typeface="Roboto"/>
              <a:sym typeface="Roboto"/>
            </a:endParaRPr>
          </a:p>
        </p:txBody>
      </p:sp>
      <p:sp>
        <p:nvSpPr>
          <p:cNvPr id="288" name="Google Shape;288;p35"/>
          <p:cNvSpPr/>
          <p:nvPr/>
        </p:nvSpPr>
        <p:spPr>
          <a:xfrm>
            <a:off x="1297675" y="1093200"/>
            <a:ext cx="1108800" cy="495600"/>
          </a:xfrm>
          <a:prstGeom prst="ellipse">
            <a:avLst/>
          </a:prstGeom>
          <a:noFill/>
          <a:ln w="38100" cap="flat" cmpd="sng">
            <a:solidFill>
              <a:srgbClr val="BAB19C"/>
            </a:solidFill>
            <a:prstDash val="solid"/>
            <a:round/>
            <a:headEnd type="none" w="sm" len="sm"/>
            <a:tailEnd type="none" w="sm" len="sm"/>
          </a:ln>
          <a:effectLst>
            <a:glow rad="101600">
              <a:srgbClr val="BAB19C">
                <a:alpha val="40000"/>
              </a:srgb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wheel(1)">
                                      <p:cBhvr>
                                        <p:cTn id="7" dur="2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pSp>
        <p:nvGrpSpPr>
          <p:cNvPr id="198" name="Google Shape;198;p31"/>
          <p:cNvGrpSpPr/>
          <p:nvPr/>
        </p:nvGrpSpPr>
        <p:grpSpPr>
          <a:xfrm>
            <a:off x="0" y="-18675"/>
            <a:ext cx="9179800" cy="5162250"/>
            <a:chOff x="0" y="-18675"/>
            <a:chExt cx="9179800" cy="5162250"/>
          </a:xfrm>
        </p:grpSpPr>
        <p:sp>
          <p:nvSpPr>
            <p:cNvPr id="199" name="Google Shape;199;p31"/>
            <p:cNvSpPr/>
            <p:nvPr/>
          </p:nvSpPr>
          <p:spPr>
            <a:xfrm>
              <a:off x="0" y="-14025"/>
              <a:ext cx="9179700" cy="5157600"/>
            </a:xfrm>
            <a:prstGeom prst="rect">
              <a:avLst/>
            </a:prstGeom>
            <a:solidFill>
              <a:srgbClr val="D6C5BA"/>
            </a:solidFill>
            <a:ln w="9525" cap="flat" cmpd="sng">
              <a:solidFill>
                <a:srgbClr val="D6C5B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1"/>
            <p:cNvSpPr/>
            <p:nvPr/>
          </p:nvSpPr>
          <p:spPr>
            <a:xfrm>
              <a:off x="392400" y="387740"/>
              <a:ext cx="8787300" cy="427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1"/>
            <p:cNvSpPr/>
            <p:nvPr/>
          </p:nvSpPr>
          <p:spPr>
            <a:xfrm>
              <a:off x="6264700" y="-18675"/>
              <a:ext cx="2915100" cy="51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31"/>
          <p:cNvGrpSpPr/>
          <p:nvPr/>
        </p:nvGrpSpPr>
        <p:grpSpPr>
          <a:xfrm>
            <a:off x="564633" y="1629275"/>
            <a:ext cx="1626283" cy="1339475"/>
            <a:chOff x="3154233" y="2248525"/>
            <a:chExt cx="1626283" cy="1339475"/>
          </a:xfrm>
        </p:grpSpPr>
        <p:sp>
          <p:nvSpPr>
            <p:cNvPr id="204" name="Google Shape;204;p31"/>
            <p:cNvSpPr/>
            <p:nvPr/>
          </p:nvSpPr>
          <p:spPr>
            <a:xfrm>
              <a:off x="3485717" y="3079475"/>
              <a:ext cx="1294800" cy="133500"/>
            </a:xfrm>
            <a:prstGeom prst="rect">
              <a:avLst/>
            </a:prstGeom>
            <a:solidFill>
              <a:srgbClr val="E2E0DF">
                <a:alpha val="96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1"/>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b="1">
                  <a:latin typeface="Roboto"/>
                  <a:ea typeface="Roboto"/>
                  <a:cs typeface="Roboto"/>
                  <a:sym typeface="Roboto"/>
                </a:rPr>
                <a:t>2011</a:t>
              </a:r>
              <a:endParaRPr sz="1200" b="1">
                <a:latin typeface="Roboto"/>
                <a:ea typeface="Roboto"/>
                <a:cs typeface="Roboto"/>
                <a:sym typeface="Roboto"/>
              </a:endParaRPr>
            </a:p>
          </p:txBody>
        </p:sp>
        <p:sp>
          <p:nvSpPr>
            <p:cNvPr id="206" name="Google Shape;206;p31"/>
            <p:cNvSpPr txBox="1"/>
            <p:nvPr/>
          </p:nvSpPr>
          <p:spPr>
            <a:xfrm>
              <a:off x="3346625" y="2248525"/>
              <a:ext cx="1199100" cy="72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latin typeface="Roboto"/>
                  <a:ea typeface="Roboto"/>
                  <a:cs typeface="Roboto"/>
                  <a:sym typeface="Roboto"/>
                </a:rPr>
                <a:t>IDUN Minerals was launched</a:t>
              </a:r>
              <a:endParaRPr sz="1100">
                <a:latin typeface="Roboto"/>
                <a:ea typeface="Roboto"/>
                <a:cs typeface="Roboto"/>
                <a:sym typeface="Roboto"/>
              </a:endParaRPr>
            </a:p>
            <a:p>
              <a:pPr marL="0" lvl="0" indent="0" algn="l" rtl="0">
                <a:spcBef>
                  <a:spcPts val="0"/>
                </a:spcBef>
                <a:spcAft>
                  <a:spcPts val="0"/>
                </a:spcAft>
                <a:buNone/>
              </a:pPr>
              <a:endParaRPr sz="900" b="1">
                <a:latin typeface="Roboto"/>
                <a:ea typeface="Roboto"/>
                <a:cs typeface="Roboto"/>
                <a:sym typeface="Roboto"/>
              </a:endParaRPr>
            </a:p>
            <a:p>
              <a:pPr marL="0" lvl="0" indent="0" algn="l" rtl="0">
                <a:spcBef>
                  <a:spcPts val="0"/>
                </a:spcBef>
                <a:spcAft>
                  <a:spcPts val="1600"/>
                </a:spcAft>
                <a:buNone/>
              </a:pPr>
              <a:endParaRPr sz="900" b="1">
                <a:latin typeface="Roboto"/>
                <a:ea typeface="Roboto"/>
                <a:cs typeface="Roboto"/>
                <a:sym typeface="Roboto"/>
              </a:endParaRPr>
            </a:p>
          </p:txBody>
        </p:sp>
        <p:grpSp>
          <p:nvGrpSpPr>
            <p:cNvPr id="207" name="Google Shape;207;p31"/>
            <p:cNvGrpSpPr/>
            <p:nvPr/>
          </p:nvGrpSpPr>
          <p:grpSpPr>
            <a:xfrm>
              <a:off x="3435870" y="2800065"/>
              <a:ext cx="92400" cy="411825"/>
              <a:chOff x="845575" y="2563700"/>
              <a:chExt cx="92400" cy="411825"/>
            </a:xfrm>
          </p:grpSpPr>
          <p:sp>
            <p:nvSpPr>
              <p:cNvPr id="208" name="Google Shape;208;p31"/>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9" name="Google Shape;209;p31"/>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pic>
        <p:nvPicPr>
          <p:cNvPr id="210" name="Google Shape;210;p31"/>
          <p:cNvPicPr preferRelativeResize="0"/>
          <p:nvPr/>
        </p:nvPicPr>
        <p:blipFill rotWithShape="1">
          <a:blip r:embed="rId3">
            <a:alphaModFix/>
          </a:blip>
          <a:srcRect l="10636" t="21338" r="8234" b="25882"/>
          <a:stretch/>
        </p:blipFill>
        <p:spPr>
          <a:xfrm>
            <a:off x="412225" y="2892550"/>
            <a:ext cx="1626301" cy="793475"/>
          </a:xfrm>
          <a:prstGeom prst="rect">
            <a:avLst/>
          </a:prstGeom>
          <a:noFill/>
          <a:ln>
            <a:noFill/>
          </a:ln>
        </p:spPr>
      </p:pic>
      <p:grpSp>
        <p:nvGrpSpPr>
          <p:cNvPr id="211" name="Google Shape;211;p31"/>
          <p:cNvGrpSpPr/>
          <p:nvPr/>
        </p:nvGrpSpPr>
        <p:grpSpPr>
          <a:xfrm>
            <a:off x="1828196" y="2083346"/>
            <a:ext cx="1657614" cy="2035804"/>
            <a:chOff x="1828196" y="2702596"/>
            <a:chExt cx="1657614" cy="2035804"/>
          </a:xfrm>
        </p:grpSpPr>
        <p:sp>
          <p:nvSpPr>
            <p:cNvPr id="212" name="Google Shape;212;p31"/>
            <p:cNvSpPr/>
            <p:nvPr/>
          </p:nvSpPr>
          <p:spPr>
            <a:xfrm>
              <a:off x="2191011" y="3079475"/>
              <a:ext cx="1294800" cy="133500"/>
            </a:xfrm>
            <a:prstGeom prst="rect">
              <a:avLst/>
            </a:prstGeom>
            <a:solidFill>
              <a:srgbClr val="D6C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1"/>
            <p:cNvSpPr txBox="1"/>
            <p:nvPr/>
          </p:nvSpPr>
          <p:spPr>
            <a:xfrm>
              <a:off x="1828196"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1200" b="1">
                <a:latin typeface="Roboto"/>
                <a:ea typeface="Roboto"/>
                <a:cs typeface="Roboto"/>
                <a:sym typeface="Roboto"/>
              </a:endParaRPr>
            </a:p>
          </p:txBody>
        </p:sp>
        <p:sp>
          <p:nvSpPr>
            <p:cNvPr id="214" name="Google Shape;214;p31"/>
            <p:cNvSpPr txBox="1"/>
            <p:nvPr/>
          </p:nvSpPr>
          <p:spPr>
            <a:xfrm>
              <a:off x="1921975" y="3475100"/>
              <a:ext cx="1294800" cy="12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dirty="0">
                  <a:latin typeface="Roboto"/>
                  <a:ea typeface="Roboto"/>
                  <a:cs typeface="Roboto"/>
                  <a:sym typeface="Roboto"/>
                </a:rPr>
                <a:t>Asthma &amp; Allergy Association</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GB" sz="1100" dirty="0">
                  <a:latin typeface="Roboto"/>
                  <a:ea typeface="Roboto"/>
                  <a:cs typeface="Roboto"/>
                  <a:sym typeface="Roboto"/>
                </a:rPr>
                <a:t>No to PFAS</a:t>
              </a:r>
              <a:endParaRPr sz="1100" dirty="0">
                <a:latin typeface="Roboto"/>
                <a:ea typeface="Roboto"/>
                <a:cs typeface="Roboto"/>
                <a:sym typeface="Roboto"/>
              </a:endParaRPr>
            </a:p>
            <a:p>
              <a:pPr marL="0" lvl="0" indent="0" algn="l" rtl="0">
                <a:spcBef>
                  <a:spcPts val="0"/>
                </a:spcBef>
                <a:spcAft>
                  <a:spcPts val="0"/>
                </a:spcAft>
                <a:buNone/>
              </a:pPr>
              <a:endParaRPr sz="1100" dirty="0">
                <a:latin typeface="Roboto"/>
                <a:ea typeface="Roboto"/>
                <a:cs typeface="Roboto"/>
                <a:sym typeface="Roboto"/>
              </a:endParaRPr>
            </a:p>
            <a:p>
              <a:pPr marL="0" lvl="0" indent="0" algn="l" rtl="0">
                <a:spcBef>
                  <a:spcPts val="0"/>
                </a:spcBef>
                <a:spcAft>
                  <a:spcPts val="0"/>
                </a:spcAft>
                <a:buNone/>
              </a:pPr>
              <a:r>
                <a:rPr lang="en-GB" sz="1100" dirty="0">
                  <a:latin typeface="Roboto"/>
                  <a:ea typeface="Roboto"/>
                  <a:cs typeface="Roboto"/>
                  <a:sym typeface="Roboto"/>
                </a:rPr>
                <a:t>Pharmacy exclusivity</a:t>
              </a:r>
              <a:endParaRPr sz="1100" dirty="0">
                <a:latin typeface="Roboto"/>
                <a:ea typeface="Roboto"/>
                <a:cs typeface="Roboto"/>
                <a:sym typeface="Roboto"/>
              </a:endParaRPr>
            </a:p>
            <a:p>
              <a:pPr marL="0" lvl="0" indent="0" algn="l" rtl="0">
                <a:spcBef>
                  <a:spcPts val="0"/>
                </a:spcBef>
                <a:spcAft>
                  <a:spcPts val="1600"/>
                </a:spcAft>
                <a:buNone/>
              </a:pPr>
              <a:endParaRPr sz="900" dirty="0">
                <a:latin typeface="Roboto"/>
                <a:ea typeface="Roboto"/>
                <a:cs typeface="Roboto"/>
                <a:sym typeface="Roboto"/>
              </a:endParaRPr>
            </a:p>
          </p:txBody>
        </p:sp>
        <p:grpSp>
          <p:nvGrpSpPr>
            <p:cNvPr id="215" name="Google Shape;215;p31"/>
            <p:cNvGrpSpPr/>
            <p:nvPr/>
          </p:nvGrpSpPr>
          <p:grpSpPr>
            <a:xfrm rot="10800000">
              <a:off x="2149293" y="3079467"/>
              <a:ext cx="92400" cy="411825"/>
              <a:chOff x="2072481" y="2563700"/>
              <a:chExt cx="92400" cy="411825"/>
            </a:xfrm>
          </p:grpSpPr>
          <p:cxnSp>
            <p:nvCxnSpPr>
              <p:cNvPr id="216" name="Google Shape;216;p31"/>
              <p:cNvCxnSpPr/>
              <p:nvPr/>
            </p:nvCxnSpPr>
            <p:spPr>
              <a:xfrm>
                <a:off x="2118681"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17" name="Google Shape;217;p31"/>
              <p:cNvSpPr/>
              <p:nvPr/>
            </p:nvSpPr>
            <p:spPr>
              <a:xfrm>
                <a:off x="2072481"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 name="Google Shape;218;p31"/>
          <p:cNvGrpSpPr/>
          <p:nvPr/>
        </p:nvGrpSpPr>
        <p:grpSpPr>
          <a:xfrm>
            <a:off x="3154233" y="1808925"/>
            <a:ext cx="1839317" cy="1159825"/>
            <a:chOff x="3154233" y="2428175"/>
            <a:chExt cx="1839317" cy="1159825"/>
          </a:xfrm>
        </p:grpSpPr>
        <p:sp>
          <p:nvSpPr>
            <p:cNvPr id="219" name="Google Shape;219;p31"/>
            <p:cNvSpPr/>
            <p:nvPr/>
          </p:nvSpPr>
          <p:spPr>
            <a:xfrm>
              <a:off x="3485717" y="3079475"/>
              <a:ext cx="1294800" cy="133500"/>
            </a:xfrm>
            <a:prstGeom prst="rect">
              <a:avLst/>
            </a:prstGeom>
            <a:solidFill>
              <a:srgbClr val="E2E0DF">
                <a:alpha val="96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1"/>
            <p:cNvSpPr txBox="1"/>
            <p:nvPr/>
          </p:nvSpPr>
          <p:spPr>
            <a:xfrm>
              <a:off x="3154233" y="3216600"/>
              <a:ext cx="6927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b="1">
                  <a:latin typeface="Roboto"/>
                  <a:ea typeface="Roboto"/>
                  <a:cs typeface="Roboto"/>
                  <a:sym typeface="Roboto"/>
                </a:rPr>
                <a:t>2017</a:t>
              </a:r>
              <a:endParaRPr sz="1200" b="1">
                <a:latin typeface="Roboto"/>
                <a:ea typeface="Roboto"/>
                <a:cs typeface="Roboto"/>
                <a:sym typeface="Roboto"/>
              </a:endParaRPr>
            </a:p>
          </p:txBody>
        </p:sp>
        <p:sp>
          <p:nvSpPr>
            <p:cNvPr id="221" name="Google Shape;221;p31"/>
            <p:cNvSpPr txBox="1"/>
            <p:nvPr/>
          </p:nvSpPr>
          <p:spPr>
            <a:xfrm>
              <a:off x="3310550" y="2428175"/>
              <a:ext cx="1683000" cy="60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latin typeface="Roboto"/>
                  <a:ea typeface="Roboto"/>
                  <a:cs typeface="Roboto"/>
                  <a:sym typeface="Roboto"/>
                </a:rPr>
                <a:t>Skincare</a:t>
              </a:r>
              <a:endParaRPr sz="1100">
                <a:latin typeface="Roboto"/>
                <a:ea typeface="Roboto"/>
                <a:cs typeface="Roboto"/>
                <a:sym typeface="Roboto"/>
              </a:endParaRPr>
            </a:p>
            <a:p>
              <a:pPr marL="0" lvl="0" indent="0" algn="l" rtl="0">
                <a:spcBef>
                  <a:spcPts val="0"/>
                </a:spcBef>
                <a:spcAft>
                  <a:spcPts val="0"/>
                </a:spcAft>
                <a:buNone/>
              </a:pPr>
              <a:endParaRPr sz="900">
                <a:latin typeface="Roboto"/>
                <a:ea typeface="Roboto"/>
                <a:cs typeface="Roboto"/>
                <a:sym typeface="Roboto"/>
              </a:endParaRPr>
            </a:p>
            <a:p>
              <a:pPr marL="0" lvl="0" indent="0" algn="l" rtl="0">
                <a:spcBef>
                  <a:spcPts val="0"/>
                </a:spcBef>
                <a:spcAft>
                  <a:spcPts val="1600"/>
                </a:spcAft>
                <a:buNone/>
              </a:pPr>
              <a:endParaRPr sz="900">
                <a:latin typeface="Roboto"/>
                <a:ea typeface="Roboto"/>
                <a:cs typeface="Roboto"/>
                <a:sym typeface="Roboto"/>
              </a:endParaRPr>
            </a:p>
          </p:txBody>
        </p:sp>
        <p:grpSp>
          <p:nvGrpSpPr>
            <p:cNvPr id="222" name="Google Shape;222;p31"/>
            <p:cNvGrpSpPr/>
            <p:nvPr/>
          </p:nvGrpSpPr>
          <p:grpSpPr>
            <a:xfrm>
              <a:off x="3435870" y="2800065"/>
              <a:ext cx="92400" cy="411825"/>
              <a:chOff x="845575" y="2563700"/>
              <a:chExt cx="92400" cy="411825"/>
            </a:xfrm>
          </p:grpSpPr>
          <p:sp>
            <p:nvSpPr>
              <p:cNvPr id="223" name="Google Shape;223;p31"/>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4" name="Google Shape;224;p31"/>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grpSp>
      </p:grpSp>
      <p:grpSp>
        <p:nvGrpSpPr>
          <p:cNvPr id="225" name="Google Shape;225;p31"/>
          <p:cNvGrpSpPr/>
          <p:nvPr/>
        </p:nvGrpSpPr>
        <p:grpSpPr>
          <a:xfrm>
            <a:off x="4413187" y="2083346"/>
            <a:ext cx="1858810" cy="1744206"/>
            <a:chOff x="4413187" y="2702596"/>
            <a:chExt cx="1858810" cy="1744206"/>
          </a:xfrm>
        </p:grpSpPr>
        <p:sp>
          <p:nvSpPr>
            <p:cNvPr id="226" name="Google Shape;226;p31"/>
            <p:cNvSpPr/>
            <p:nvPr/>
          </p:nvSpPr>
          <p:spPr>
            <a:xfrm>
              <a:off x="4780421" y="3079475"/>
              <a:ext cx="1294800" cy="133500"/>
            </a:xfrm>
            <a:prstGeom prst="rect">
              <a:avLst/>
            </a:prstGeom>
            <a:solidFill>
              <a:srgbClr val="D6C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31"/>
            <p:cNvGrpSpPr/>
            <p:nvPr/>
          </p:nvGrpSpPr>
          <p:grpSpPr>
            <a:xfrm rot="10800000">
              <a:off x="4737413" y="3079467"/>
              <a:ext cx="92400" cy="411825"/>
              <a:chOff x="2070100" y="2563700"/>
              <a:chExt cx="92400" cy="411825"/>
            </a:xfrm>
          </p:grpSpPr>
          <p:cxnSp>
            <p:nvCxnSpPr>
              <p:cNvPr id="228" name="Google Shape;228;p31"/>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29" name="Google Shape;229;p31"/>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31"/>
            <p:cNvSpPr txBox="1"/>
            <p:nvPr/>
          </p:nvSpPr>
          <p:spPr>
            <a:xfrm>
              <a:off x="4413187"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b="1">
                  <a:latin typeface="Roboto"/>
                  <a:ea typeface="Roboto"/>
                  <a:cs typeface="Roboto"/>
                  <a:sym typeface="Roboto"/>
                </a:rPr>
                <a:t>2018</a:t>
              </a:r>
              <a:endParaRPr sz="1200" b="1">
                <a:latin typeface="Roboto"/>
                <a:ea typeface="Roboto"/>
                <a:cs typeface="Roboto"/>
                <a:sym typeface="Roboto"/>
              </a:endParaRPr>
            </a:p>
          </p:txBody>
        </p:sp>
        <p:sp>
          <p:nvSpPr>
            <p:cNvPr id="231" name="Google Shape;231;p31"/>
            <p:cNvSpPr txBox="1"/>
            <p:nvPr/>
          </p:nvSpPr>
          <p:spPr>
            <a:xfrm>
              <a:off x="4588997" y="3503002"/>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latin typeface="Roboto"/>
                  <a:ea typeface="Roboto"/>
                  <a:cs typeface="Roboto"/>
                  <a:sym typeface="Roboto"/>
                </a:rPr>
                <a:t>Haircare</a:t>
              </a:r>
              <a:endParaRPr sz="1100">
                <a:latin typeface="Roboto"/>
                <a:ea typeface="Roboto"/>
                <a:cs typeface="Roboto"/>
                <a:sym typeface="Roboto"/>
              </a:endParaRPr>
            </a:p>
            <a:p>
              <a:pPr marL="0" lvl="0" indent="0" algn="l" rtl="0">
                <a:spcBef>
                  <a:spcPts val="0"/>
                </a:spcBef>
                <a:spcAft>
                  <a:spcPts val="0"/>
                </a:spcAft>
                <a:buNone/>
              </a:pPr>
              <a:endParaRPr sz="900">
                <a:latin typeface="Roboto"/>
                <a:ea typeface="Roboto"/>
                <a:cs typeface="Roboto"/>
                <a:sym typeface="Roboto"/>
              </a:endParaRPr>
            </a:p>
            <a:p>
              <a:pPr marL="0" lvl="0" indent="0" algn="l" rtl="0">
                <a:spcBef>
                  <a:spcPts val="0"/>
                </a:spcBef>
                <a:spcAft>
                  <a:spcPts val="1600"/>
                </a:spcAft>
                <a:buNone/>
              </a:pPr>
              <a:endParaRPr sz="900">
                <a:latin typeface="Roboto"/>
                <a:ea typeface="Roboto"/>
                <a:cs typeface="Roboto"/>
                <a:sym typeface="Roboto"/>
              </a:endParaRPr>
            </a:p>
          </p:txBody>
        </p:sp>
      </p:grpSp>
      <p:grpSp>
        <p:nvGrpSpPr>
          <p:cNvPr id="232" name="Google Shape;232;p31"/>
          <p:cNvGrpSpPr/>
          <p:nvPr/>
        </p:nvGrpSpPr>
        <p:grpSpPr>
          <a:xfrm>
            <a:off x="5707757" y="1085963"/>
            <a:ext cx="1856273" cy="1882787"/>
            <a:chOff x="5707757" y="1705213"/>
            <a:chExt cx="1856273" cy="1882787"/>
          </a:xfrm>
        </p:grpSpPr>
        <p:sp>
          <p:nvSpPr>
            <p:cNvPr id="233" name="Google Shape;233;p31"/>
            <p:cNvSpPr/>
            <p:nvPr/>
          </p:nvSpPr>
          <p:spPr>
            <a:xfrm>
              <a:off x="6075125" y="3079475"/>
              <a:ext cx="1294800" cy="133500"/>
            </a:xfrm>
            <a:prstGeom prst="rect">
              <a:avLst/>
            </a:prstGeom>
            <a:solidFill>
              <a:srgbClr val="E2E0DF">
                <a:alpha val="96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31"/>
            <p:cNvGrpSpPr/>
            <p:nvPr/>
          </p:nvGrpSpPr>
          <p:grpSpPr>
            <a:xfrm>
              <a:off x="6031394" y="2800065"/>
              <a:ext cx="92400" cy="411825"/>
              <a:chOff x="845575" y="2563700"/>
              <a:chExt cx="92400" cy="411825"/>
            </a:xfrm>
          </p:grpSpPr>
          <p:cxnSp>
            <p:nvCxnSpPr>
              <p:cNvPr id="235" name="Google Shape;235;p31"/>
              <p:cNvCxnSpPr/>
              <p:nvPr/>
            </p:nvCxnSpPr>
            <p:spPr>
              <a:xfrm>
                <a:off x="891775"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36" name="Google Shape;236;p31"/>
              <p:cNvSpPr/>
              <p:nvPr/>
            </p:nvSpPr>
            <p:spPr>
              <a:xfrm>
                <a:off x="845575"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31"/>
            <p:cNvSpPr txBox="1"/>
            <p:nvPr/>
          </p:nvSpPr>
          <p:spPr>
            <a:xfrm>
              <a:off x="5707757" y="3216600"/>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b="1">
                  <a:latin typeface="Roboto"/>
                  <a:ea typeface="Roboto"/>
                  <a:cs typeface="Roboto"/>
                  <a:sym typeface="Roboto"/>
                </a:rPr>
                <a:t>2019</a:t>
              </a:r>
              <a:endParaRPr sz="1200" b="1">
                <a:latin typeface="Roboto"/>
                <a:ea typeface="Roboto"/>
                <a:cs typeface="Roboto"/>
                <a:sym typeface="Roboto"/>
              </a:endParaRPr>
            </a:p>
          </p:txBody>
        </p:sp>
        <p:sp>
          <p:nvSpPr>
            <p:cNvPr id="238" name="Google Shape;238;p31"/>
            <p:cNvSpPr txBox="1"/>
            <p:nvPr/>
          </p:nvSpPr>
          <p:spPr>
            <a:xfrm>
              <a:off x="5881030" y="1705213"/>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latin typeface="Roboto"/>
                  <a:ea typeface="Roboto"/>
                  <a:cs typeface="Roboto"/>
                  <a:sym typeface="Roboto"/>
                </a:rPr>
                <a:t>Set the Sustainability Strategy and Policy</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None/>
              </a:pPr>
              <a:r>
                <a:rPr lang="en-GB" sz="1100">
                  <a:latin typeface="Roboto"/>
                  <a:ea typeface="Roboto"/>
                  <a:cs typeface="Roboto"/>
                  <a:sym typeface="Roboto"/>
                </a:rPr>
                <a:t>Changed skincare and haircare packaging</a:t>
              </a:r>
              <a:endParaRPr sz="1100">
                <a:latin typeface="Roboto"/>
                <a:ea typeface="Roboto"/>
                <a:cs typeface="Roboto"/>
                <a:sym typeface="Roboto"/>
              </a:endParaRPr>
            </a:p>
            <a:p>
              <a:pPr marL="0" lvl="0" indent="0" algn="l" rtl="0">
                <a:spcBef>
                  <a:spcPts val="0"/>
                </a:spcBef>
                <a:spcAft>
                  <a:spcPts val="0"/>
                </a:spcAft>
                <a:buNone/>
              </a:pPr>
              <a:endParaRPr sz="900">
                <a:latin typeface="Roboto"/>
                <a:ea typeface="Roboto"/>
                <a:cs typeface="Roboto"/>
                <a:sym typeface="Roboto"/>
              </a:endParaRPr>
            </a:p>
            <a:p>
              <a:pPr marL="0" lvl="0" indent="0" algn="l" rtl="0">
                <a:spcBef>
                  <a:spcPts val="0"/>
                </a:spcBef>
                <a:spcAft>
                  <a:spcPts val="1600"/>
                </a:spcAft>
                <a:buNone/>
              </a:pPr>
              <a:endParaRPr sz="900">
                <a:latin typeface="Roboto"/>
                <a:ea typeface="Roboto"/>
                <a:cs typeface="Roboto"/>
                <a:sym typeface="Roboto"/>
              </a:endParaRPr>
            </a:p>
          </p:txBody>
        </p:sp>
      </p:grpSp>
      <p:grpSp>
        <p:nvGrpSpPr>
          <p:cNvPr id="239" name="Google Shape;239;p31"/>
          <p:cNvGrpSpPr/>
          <p:nvPr/>
        </p:nvGrpSpPr>
        <p:grpSpPr>
          <a:xfrm>
            <a:off x="7003996" y="2083346"/>
            <a:ext cx="2142441" cy="1744206"/>
            <a:chOff x="7003996" y="2702596"/>
            <a:chExt cx="2142441" cy="1744206"/>
          </a:xfrm>
        </p:grpSpPr>
        <p:sp>
          <p:nvSpPr>
            <p:cNvPr id="240" name="Google Shape;240;p31"/>
            <p:cNvSpPr/>
            <p:nvPr/>
          </p:nvSpPr>
          <p:spPr>
            <a:xfrm>
              <a:off x="7369837" y="3079475"/>
              <a:ext cx="1776600" cy="133500"/>
            </a:xfrm>
            <a:prstGeom prst="rect">
              <a:avLst/>
            </a:prstGeom>
            <a:solidFill>
              <a:srgbClr val="D6C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 name="Google Shape;241;p31"/>
            <p:cNvGrpSpPr/>
            <p:nvPr/>
          </p:nvGrpSpPr>
          <p:grpSpPr>
            <a:xfrm rot="10800000">
              <a:off x="7328221" y="3079467"/>
              <a:ext cx="92400" cy="411825"/>
              <a:chOff x="2070100" y="2563700"/>
              <a:chExt cx="92400" cy="411825"/>
            </a:xfrm>
          </p:grpSpPr>
          <p:cxnSp>
            <p:nvCxnSpPr>
              <p:cNvPr id="242" name="Google Shape;242;p31"/>
              <p:cNvCxnSpPr/>
              <p:nvPr/>
            </p:nvCxnSpPr>
            <p:spPr>
              <a:xfrm>
                <a:off x="2116300" y="2616125"/>
                <a:ext cx="0" cy="359400"/>
              </a:xfrm>
              <a:prstGeom prst="straightConnector1">
                <a:avLst/>
              </a:prstGeom>
              <a:noFill/>
              <a:ln w="9525" cap="flat" cmpd="sng">
                <a:solidFill>
                  <a:srgbClr val="000000"/>
                </a:solidFill>
                <a:prstDash val="solid"/>
                <a:round/>
                <a:headEnd type="none" w="sm" len="sm"/>
                <a:tailEnd type="none" w="sm" len="sm"/>
              </a:ln>
            </p:spPr>
          </p:cxnSp>
          <p:sp>
            <p:nvSpPr>
              <p:cNvPr id="243" name="Google Shape;243;p31"/>
              <p:cNvSpPr/>
              <p:nvPr/>
            </p:nvSpPr>
            <p:spPr>
              <a:xfrm>
                <a:off x="2070100" y="2563700"/>
                <a:ext cx="92400" cy="924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31"/>
            <p:cNvSpPr txBox="1"/>
            <p:nvPr/>
          </p:nvSpPr>
          <p:spPr>
            <a:xfrm>
              <a:off x="7003996" y="2702596"/>
              <a:ext cx="7458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GB" sz="1200" b="1">
                  <a:latin typeface="Roboto"/>
                  <a:ea typeface="Roboto"/>
                  <a:cs typeface="Roboto"/>
                  <a:sym typeface="Roboto"/>
                </a:rPr>
                <a:t>2020…</a:t>
              </a:r>
              <a:endParaRPr sz="1200" b="1">
                <a:latin typeface="Roboto"/>
                <a:ea typeface="Roboto"/>
                <a:cs typeface="Roboto"/>
                <a:sym typeface="Roboto"/>
              </a:endParaRPr>
            </a:p>
          </p:txBody>
        </p:sp>
        <p:sp>
          <p:nvSpPr>
            <p:cNvPr id="245" name="Google Shape;245;p31"/>
            <p:cNvSpPr txBox="1"/>
            <p:nvPr/>
          </p:nvSpPr>
          <p:spPr>
            <a:xfrm>
              <a:off x="7256967" y="3503002"/>
              <a:ext cx="1683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GB" sz="1100">
                  <a:latin typeface="Roboto"/>
                  <a:ea typeface="Roboto"/>
                  <a:cs typeface="Roboto"/>
                  <a:sym typeface="Roboto"/>
                </a:rPr>
                <a:t>Makeup packaging transformation starts for almost 200 SKUs</a:t>
              </a:r>
              <a:endParaRPr sz="1100">
                <a:latin typeface="Roboto"/>
                <a:ea typeface="Roboto"/>
                <a:cs typeface="Roboto"/>
                <a:sym typeface="Roboto"/>
              </a:endParaRPr>
            </a:p>
          </p:txBody>
        </p:sp>
      </p:grpSp>
      <p:pic>
        <p:nvPicPr>
          <p:cNvPr id="246" name="Google Shape;246;p31"/>
          <p:cNvPicPr preferRelativeResize="0"/>
          <p:nvPr/>
        </p:nvPicPr>
        <p:blipFill>
          <a:blip r:embed="rId4">
            <a:alphaModFix/>
          </a:blip>
          <a:stretch>
            <a:fillRect/>
          </a:stretch>
        </p:blipFill>
        <p:spPr>
          <a:xfrm>
            <a:off x="2786875" y="3141600"/>
            <a:ext cx="1626301" cy="1114916"/>
          </a:xfrm>
          <a:prstGeom prst="rect">
            <a:avLst/>
          </a:prstGeom>
          <a:noFill/>
          <a:ln>
            <a:noFill/>
          </a:ln>
        </p:spPr>
      </p:pic>
      <p:grpSp>
        <p:nvGrpSpPr>
          <p:cNvPr id="247" name="Google Shape;247;p31"/>
          <p:cNvGrpSpPr/>
          <p:nvPr/>
        </p:nvGrpSpPr>
        <p:grpSpPr>
          <a:xfrm>
            <a:off x="4413183" y="820075"/>
            <a:ext cx="703472" cy="1263273"/>
            <a:chOff x="4413183" y="992225"/>
            <a:chExt cx="703472" cy="1263273"/>
          </a:xfrm>
        </p:grpSpPr>
        <p:pic>
          <p:nvPicPr>
            <p:cNvPr id="248" name="Google Shape;248;p31"/>
            <p:cNvPicPr preferRelativeResize="0"/>
            <p:nvPr/>
          </p:nvPicPr>
          <p:blipFill>
            <a:blip r:embed="rId5">
              <a:alphaModFix/>
            </a:blip>
            <a:stretch>
              <a:fillRect/>
            </a:stretch>
          </p:blipFill>
          <p:spPr>
            <a:xfrm>
              <a:off x="4413183" y="1274875"/>
              <a:ext cx="405550" cy="980623"/>
            </a:xfrm>
            <a:prstGeom prst="rect">
              <a:avLst/>
            </a:prstGeom>
            <a:noFill/>
            <a:ln>
              <a:noFill/>
            </a:ln>
          </p:spPr>
        </p:pic>
        <p:pic>
          <p:nvPicPr>
            <p:cNvPr id="249" name="Google Shape;249;p31"/>
            <p:cNvPicPr preferRelativeResize="0"/>
            <p:nvPr/>
          </p:nvPicPr>
          <p:blipFill>
            <a:blip r:embed="rId6">
              <a:alphaModFix/>
            </a:blip>
            <a:stretch>
              <a:fillRect/>
            </a:stretch>
          </p:blipFill>
          <p:spPr>
            <a:xfrm>
              <a:off x="4818725" y="992225"/>
              <a:ext cx="297930" cy="1263273"/>
            </a:xfrm>
            <a:prstGeom prst="rect">
              <a:avLst/>
            </a:prstGeom>
            <a:noFill/>
            <a:ln>
              <a:noFill/>
            </a:ln>
          </p:spPr>
        </p:pic>
      </p:grpSp>
      <p:grpSp>
        <p:nvGrpSpPr>
          <p:cNvPr id="250" name="Google Shape;250;p31"/>
          <p:cNvGrpSpPr/>
          <p:nvPr/>
        </p:nvGrpSpPr>
        <p:grpSpPr>
          <a:xfrm>
            <a:off x="5469188" y="2892547"/>
            <a:ext cx="1383061" cy="1363981"/>
            <a:chOff x="5469188" y="3054597"/>
            <a:chExt cx="1383061" cy="1363981"/>
          </a:xfrm>
        </p:grpSpPr>
        <p:pic>
          <p:nvPicPr>
            <p:cNvPr id="251" name="Google Shape;251;p31"/>
            <p:cNvPicPr preferRelativeResize="0"/>
            <p:nvPr/>
          </p:nvPicPr>
          <p:blipFill>
            <a:blip r:embed="rId7">
              <a:alphaModFix/>
            </a:blip>
            <a:stretch>
              <a:fillRect/>
            </a:stretch>
          </p:blipFill>
          <p:spPr>
            <a:xfrm>
              <a:off x="5469188" y="3054597"/>
              <a:ext cx="1059151" cy="1310189"/>
            </a:xfrm>
            <a:prstGeom prst="rect">
              <a:avLst/>
            </a:prstGeom>
            <a:noFill/>
            <a:ln>
              <a:noFill/>
            </a:ln>
          </p:spPr>
        </p:pic>
        <p:pic>
          <p:nvPicPr>
            <p:cNvPr id="252" name="Google Shape;252;p31"/>
            <p:cNvPicPr preferRelativeResize="0"/>
            <p:nvPr/>
          </p:nvPicPr>
          <p:blipFill>
            <a:blip r:embed="rId8">
              <a:alphaModFix/>
            </a:blip>
            <a:stretch>
              <a:fillRect/>
            </a:stretch>
          </p:blipFill>
          <p:spPr>
            <a:xfrm>
              <a:off x="5871626" y="3384150"/>
              <a:ext cx="980623" cy="980623"/>
            </a:xfrm>
            <a:prstGeom prst="rect">
              <a:avLst/>
            </a:prstGeom>
            <a:noFill/>
            <a:ln>
              <a:noFill/>
            </a:ln>
          </p:spPr>
        </p:pic>
        <p:pic>
          <p:nvPicPr>
            <p:cNvPr id="253" name="Google Shape;253;p31"/>
            <p:cNvPicPr preferRelativeResize="0"/>
            <p:nvPr/>
          </p:nvPicPr>
          <p:blipFill>
            <a:blip r:embed="rId9">
              <a:alphaModFix/>
            </a:blip>
            <a:stretch>
              <a:fillRect/>
            </a:stretch>
          </p:blipFill>
          <p:spPr>
            <a:xfrm>
              <a:off x="5785975" y="3625100"/>
              <a:ext cx="793477" cy="793477"/>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par>
                                <p:cTn id="8" presetID="10" presetClass="entr" presetSubtype="0" fill="hold" nodeType="withEffect">
                                  <p:stCondLst>
                                    <p:cond delay="0"/>
                                  </p:stCondLst>
                                  <p:childTnLst>
                                    <p:set>
                                      <p:cBhvr>
                                        <p:cTn id="9" dur="1" fill="hold">
                                          <p:stCondLst>
                                            <p:cond delay="0"/>
                                          </p:stCondLst>
                                        </p:cTn>
                                        <p:tgtEl>
                                          <p:spTgt spid="210"/>
                                        </p:tgtEl>
                                        <p:attrNameLst>
                                          <p:attrName>style.visibility</p:attrName>
                                        </p:attrNameLst>
                                      </p:cBhvr>
                                      <p:to>
                                        <p:strVal val="visible"/>
                                      </p:to>
                                    </p:set>
                                    <p:animEffect transition="in" filter="fade">
                                      <p:cBhvr>
                                        <p:cTn id="10" dur="1000"/>
                                        <p:tgtEl>
                                          <p:spTgt spid="2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fade">
                                      <p:cBhvr>
                                        <p:cTn id="15" dur="1000"/>
                                        <p:tgtEl>
                                          <p:spTgt spid="2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8"/>
                                        </p:tgtEl>
                                        <p:attrNameLst>
                                          <p:attrName>style.visibility</p:attrName>
                                        </p:attrNameLst>
                                      </p:cBhvr>
                                      <p:to>
                                        <p:strVal val="visible"/>
                                      </p:to>
                                    </p:set>
                                    <p:animEffect transition="in" filter="fade">
                                      <p:cBhvr>
                                        <p:cTn id="20" dur="1000"/>
                                        <p:tgtEl>
                                          <p:spTgt spid="218"/>
                                        </p:tgtEl>
                                      </p:cBhvr>
                                    </p:animEffect>
                                  </p:childTnLst>
                                </p:cTn>
                              </p:par>
                              <p:par>
                                <p:cTn id="21" presetID="10" presetClass="entr" presetSubtype="0" fill="hold" nodeType="withEffect">
                                  <p:stCondLst>
                                    <p:cond delay="0"/>
                                  </p:stCondLst>
                                  <p:childTnLst>
                                    <p:set>
                                      <p:cBhvr>
                                        <p:cTn id="22" dur="1" fill="hold">
                                          <p:stCondLst>
                                            <p:cond delay="0"/>
                                          </p:stCondLst>
                                        </p:cTn>
                                        <p:tgtEl>
                                          <p:spTgt spid="246"/>
                                        </p:tgtEl>
                                        <p:attrNameLst>
                                          <p:attrName>style.visibility</p:attrName>
                                        </p:attrNameLst>
                                      </p:cBhvr>
                                      <p:to>
                                        <p:strVal val="visible"/>
                                      </p:to>
                                    </p:set>
                                    <p:animEffect transition="in" filter="fade">
                                      <p:cBhvr>
                                        <p:cTn id="23" dur="1000"/>
                                        <p:tgtEl>
                                          <p:spTgt spid="2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5"/>
                                        </p:tgtEl>
                                        <p:attrNameLst>
                                          <p:attrName>style.visibility</p:attrName>
                                        </p:attrNameLst>
                                      </p:cBhvr>
                                      <p:to>
                                        <p:strVal val="visible"/>
                                      </p:to>
                                    </p:set>
                                    <p:animEffect transition="in" filter="fade">
                                      <p:cBhvr>
                                        <p:cTn id="28" dur="1000"/>
                                        <p:tgtEl>
                                          <p:spTgt spid="225"/>
                                        </p:tgtEl>
                                      </p:cBhvr>
                                    </p:animEffect>
                                  </p:childTnLst>
                                </p:cTn>
                              </p:par>
                              <p:par>
                                <p:cTn id="29" presetID="10" presetClass="entr" presetSubtype="0" fill="hold" nodeType="withEffect">
                                  <p:stCondLst>
                                    <p:cond delay="0"/>
                                  </p:stCondLst>
                                  <p:childTnLst>
                                    <p:set>
                                      <p:cBhvr>
                                        <p:cTn id="30" dur="1" fill="hold">
                                          <p:stCondLst>
                                            <p:cond delay="0"/>
                                          </p:stCondLst>
                                        </p:cTn>
                                        <p:tgtEl>
                                          <p:spTgt spid="247"/>
                                        </p:tgtEl>
                                        <p:attrNameLst>
                                          <p:attrName>style.visibility</p:attrName>
                                        </p:attrNameLst>
                                      </p:cBhvr>
                                      <p:to>
                                        <p:strVal val="visible"/>
                                      </p:to>
                                    </p:set>
                                    <p:animEffect transition="in" filter="fade">
                                      <p:cBhvr>
                                        <p:cTn id="31" dur="1000"/>
                                        <p:tgtEl>
                                          <p:spTgt spid="2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2"/>
                                        </p:tgtEl>
                                        <p:attrNameLst>
                                          <p:attrName>style.visibility</p:attrName>
                                        </p:attrNameLst>
                                      </p:cBhvr>
                                      <p:to>
                                        <p:strVal val="visible"/>
                                      </p:to>
                                    </p:set>
                                    <p:animEffect transition="in" filter="fade">
                                      <p:cBhvr>
                                        <p:cTn id="36" dur="1000"/>
                                        <p:tgtEl>
                                          <p:spTgt spid="232"/>
                                        </p:tgtEl>
                                      </p:cBhvr>
                                    </p:animEffect>
                                  </p:childTnLst>
                                </p:cTn>
                              </p:par>
                              <p:par>
                                <p:cTn id="37" presetID="10" presetClass="entr" presetSubtype="0" fill="hold" nodeType="withEffect">
                                  <p:stCondLst>
                                    <p:cond delay="0"/>
                                  </p:stCondLst>
                                  <p:childTnLst>
                                    <p:set>
                                      <p:cBhvr>
                                        <p:cTn id="38" dur="1" fill="hold">
                                          <p:stCondLst>
                                            <p:cond delay="0"/>
                                          </p:stCondLst>
                                        </p:cTn>
                                        <p:tgtEl>
                                          <p:spTgt spid="250"/>
                                        </p:tgtEl>
                                        <p:attrNameLst>
                                          <p:attrName>style.visibility</p:attrName>
                                        </p:attrNameLst>
                                      </p:cBhvr>
                                      <p:to>
                                        <p:strVal val="visible"/>
                                      </p:to>
                                    </p:set>
                                    <p:animEffect transition="in" filter="fade">
                                      <p:cBhvr>
                                        <p:cTn id="39" dur="1000"/>
                                        <p:tgtEl>
                                          <p:spTgt spid="2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6"/>
          <p:cNvPicPr preferRelativeResize="0"/>
          <p:nvPr/>
        </p:nvPicPr>
        <p:blipFill rotWithShape="1">
          <a:blip r:embed="rId3">
            <a:alphaModFix/>
          </a:blip>
          <a:srcRect l="10636" t="21338" r="8234" b="25882"/>
          <a:stretch/>
        </p:blipFill>
        <p:spPr>
          <a:xfrm>
            <a:off x="1081550" y="667400"/>
            <a:ext cx="6980900" cy="3405999"/>
          </a:xfrm>
          <a:prstGeom prst="rect">
            <a:avLst/>
          </a:prstGeom>
          <a:noFill/>
          <a:ln>
            <a:noFill/>
          </a:ln>
        </p:spPr>
      </p:pic>
    </p:spTree>
  </p:cSld>
  <p:clrMapOvr>
    <a:masterClrMapping/>
  </p:clrMapOvr>
  <p:transition>
    <p:push/>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686</Words>
  <Application>Microsoft Office PowerPoint</Application>
  <PresentationFormat>On-screen Show (16:9)</PresentationFormat>
  <Paragraphs>105</Paragraphs>
  <Slides>24</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Oswald</vt:lpstr>
      <vt:lpstr>Arial</vt:lpstr>
      <vt:lpstr>Lato</vt:lpstr>
      <vt:lpstr>Roboto Thin</vt:lpstr>
      <vt:lpstr>PT Sans Narrow</vt:lpstr>
      <vt:lpstr>Roboto</vt:lpstr>
      <vt:lpstr>Calibri</vt:lpstr>
      <vt:lpstr>Roboto Light</vt:lpstr>
      <vt:lpstr>Simple Light</vt:lpstr>
      <vt:lpstr>Office-tema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Agardh</dc:creator>
  <cp:lastModifiedBy>Karen Duncan</cp:lastModifiedBy>
  <cp:revision>3</cp:revision>
  <dcterms:modified xsi:type="dcterms:W3CDTF">2022-05-16T07:57:40Z</dcterms:modified>
</cp:coreProperties>
</file>